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66"/>
  </p:notesMasterIdLst>
  <p:sldIdLst>
    <p:sldId id="273" r:id="rId2"/>
    <p:sldId id="271" r:id="rId3"/>
    <p:sldId id="266" r:id="rId4"/>
    <p:sldId id="284" r:id="rId5"/>
    <p:sldId id="267" r:id="rId6"/>
    <p:sldId id="289" r:id="rId7"/>
    <p:sldId id="322" r:id="rId8"/>
    <p:sldId id="269" r:id="rId9"/>
    <p:sldId id="321" r:id="rId10"/>
    <p:sldId id="320" r:id="rId11"/>
    <p:sldId id="268" r:id="rId12"/>
    <p:sldId id="275" r:id="rId13"/>
    <p:sldId id="274" r:id="rId14"/>
    <p:sldId id="257" r:id="rId15"/>
    <p:sldId id="277" r:id="rId16"/>
    <p:sldId id="278" r:id="rId17"/>
    <p:sldId id="279" r:id="rId18"/>
    <p:sldId id="280" r:id="rId19"/>
    <p:sldId id="281" r:id="rId20"/>
    <p:sldId id="276" r:id="rId21"/>
    <p:sldId id="283" r:id="rId22"/>
    <p:sldId id="270" r:id="rId23"/>
    <p:sldId id="285" r:id="rId24"/>
    <p:sldId id="286" r:id="rId25"/>
    <p:sldId id="288" r:id="rId26"/>
    <p:sldId id="287" r:id="rId27"/>
    <p:sldId id="319" r:id="rId28"/>
    <p:sldId id="256" r:id="rId29"/>
    <p:sldId id="263" r:id="rId30"/>
    <p:sldId id="265" r:id="rId31"/>
    <p:sldId id="290" r:id="rId32"/>
    <p:sldId id="258" r:id="rId33"/>
    <p:sldId id="260" r:id="rId34"/>
    <p:sldId id="259" r:id="rId35"/>
    <p:sldId id="262" r:id="rId36"/>
    <p:sldId id="26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272" r:id="rId6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11FDFA-8D52-4975-B8C7-31875DD05476}" type="datetimeFigureOut">
              <a:rPr lang="en-US" smtClean="0"/>
              <a:pPr/>
              <a:t>3/18/2018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7A9E51-D37D-419E-8360-3CDB873D8AC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a:lstStyle/>
          <a:p>
            <a:endParaRPr lang="en-US" smtClean="0"/>
          </a:p>
        </p:txBody>
      </p:sp>
      <p:sp>
        <p:nvSpPr>
          <p:cNvPr id="65540" name="Slide Number Placeholder 3"/>
          <p:cNvSpPr>
            <a:spLocks noGrp="1"/>
          </p:cNvSpPr>
          <p:nvPr>
            <p:ph type="sldNum" sz="quarter" idx="5"/>
          </p:nvPr>
        </p:nvSpPr>
        <p:spPr bwMode="auto">
          <a:noFill/>
          <a:ln>
            <a:miter lim="800000"/>
            <a:headEnd/>
            <a:tailEnd/>
          </a:ln>
        </p:spPr>
        <p:txBody>
          <a:bodyPr/>
          <a:lstStyle/>
          <a:p>
            <a:fld id="{9C7A8B04-2B4D-4784-8EB8-A6E3EBCDA356}" type="slidenum">
              <a:rPr lang="en-US" smtClean="0">
                <a:ea typeface="PMingLiU" pitchFamily="18" charset="-120"/>
              </a:rPr>
              <a:pPr/>
              <a:t>5</a:t>
            </a:fld>
            <a:endParaRPr lang="en-US" smtClean="0">
              <a:ea typeface="PMingLiU" pitchFamily="18" charset="-12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bwMode="auto">
          <a:noFill/>
          <a:ln>
            <a:miter lim="800000"/>
            <a:headEnd/>
            <a:tailEnd/>
          </a:ln>
        </p:spPr>
        <p:txBody>
          <a:bodyPr/>
          <a:lstStyle/>
          <a:p>
            <a:fld id="{950C18B7-E083-4F55-86BF-44F485DD8FC2}" type="slidenum">
              <a:rPr lang="en-US" smtClean="0">
                <a:ea typeface="PMingLiU" pitchFamily="18" charset="-120"/>
              </a:rPr>
              <a:pPr/>
              <a:t>11</a:t>
            </a:fld>
            <a:endParaRPr lang="en-US" smtClean="0">
              <a:ea typeface="PMingLiU" pitchFamily="18" charset="-120"/>
            </a:endParaRPr>
          </a:p>
        </p:txBody>
      </p:sp>
      <p:sp>
        <p:nvSpPr>
          <p:cNvPr id="614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1444" name="Rectangle 3"/>
          <p:cNvSpPr>
            <a:spLocks noGrp="1" noChangeArrowheads="1"/>
          </p:cNvSpPr>
          <p:nvPr>
            <p:ph type="body" idx="1"/>
          </p:nvPr>
        </p:nvSpPr>
        <p:spPr bwMode="auto">
          <a:noFill/>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C5F5EB4-F667-43FC-B17F-3F5D1918CC12}" type="slidenum">
              <a:rPr lang="en-US" smtClean="0"/>
              <a:pPr/>
              <a:t>20</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07A9E51-D37D-419E-8360-3CDB873D8AC6}" type="slidenum">
              <a:rPr lang="en-US" smtClean="0"/>
              <a:pPr/>
              <a:t>22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07A9E51-D37D-419E-8360-3CDB873D8AC6}" type="slidenum">
              <a:rPr lang="en-US" smtClean="0"/>
              <a:pPr/>
              <a:t>27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bwMode="auto">
          <a:noFill/>
          <a:ln>
            <a:miter lim="800000"/>
            <a:headEnd/>
            <a:tailEnd/>
          </a:ln>
        </p:spPr>
        <p:txBody>
          <a:bodyPr/>
          <a:lstStyle/>
          <a:p>
            <a:fld id="{BE8DDD2C-B417-47A9-8F93-B622B737070F}" type="slidenum">
              <a:rPr lang="en-US" smtClean="0">
                <a:ea typeface="PMingLiU" pitchFamily="18" charset="-120"/>
              </a:rPr>
              <a:pPr/>
              <a:t>30</a:t>
            </a:fld>
            <a:endParaRPr lang="en-US" smtClean="0">
              <a:ea typeface="PMingLiU" pitchFamily="18" charset="-120"/>
            </a:endParaRPr>
          </a:p>
        </p:txBody>
      </p:sp>
      <p:sp>
        <p:nvSpPr>
          <p:cNvPr id="634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63492" name="Rectangle 3"/>
          <p:cNvSpPr>
            <a:spLocks noGrp="1" noChangeArrowheads="1"/>
          </p:cNvSpPr>
          <p:nvPr>
            <p:ph type="body" idx="1"/>
          </p:nvPr>
        </p:nvSpPr>
        <p:spPr bwMode="auto">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E2ED81-45A6-4DB9-B84E-9CDBCFCCC20F}" type="datetimeFigureOut">
              <a:rPr lang="en-US" smtClean="0"/>
              <a:pPr/>
              <a:t>3/18/2018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E9B144-6EB5-4F99-A83C-B7FF75BB914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E2ED81-45A6-4DB9-B84E-9CDBCFCCC20F}" type="datetimeFigureOut">
              <a:rPr lang="en-US" smtClean="0"/>
              <a:pPr/>
              <a:t>3/18/2018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E9B144-6EB5-4F99-A83C-B7FF75BB914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E2ED81-45A6-4DB9-B84E-9CDBCFCCC20F}" type="datetimeFigureOut">
              <a:rPr lang="en-US" smtClean="0"/>
              <a:pPr/>
              <a:t>3/18/2018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E9B144-6EB5-4F99-A83C-B7FF75BB9147}"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標題及物件">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6553200" y="6356350"/>
            <a:ext cx="2133600" cy="365125"/>
          </a:xfrm>
          <a:prstGeom prst="rect">
            <a:avLst/>
          </a:prstGeom>
        </p:spPr>
        <p:txBody>
          <a:bodyPr/>
          <a:lstStyle>
            <a:lvl1pPr>
              <a:defRPr>
                <a:ea typeface="新細明體" pitchFamily="18" charset="-120"/>
              </a:defRPr>
            </a:lvl1pPr>
          </a:lstStyle>
          <a:p>
            <a:pPr>
              <a:defRPr/>
            </a:pPr>
            <a:fld id="{F65009D8-D98D-41E7-8A38-B6FA7F6852C7}" type="slidenum">
              <a:rPr lang="zh-TW" altLang="zh-TW"/>
              <a:pPr>
                <a:defRPr/>
              </a:pPr>
              <a:t>‹#›</a:t>
            </a:fld>
            <a:endParaRPr lang="zh-TW"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E2ED81-45A6-4DB9-B84E-9CDBCFCCC20F}" type="datetimeFigureOut">
              <a:rPr lang="en-US" smtClean="0"/>
              <a:pPr/>
              <a:t>3/18/2018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E9B144-6EB5-4F99-A83C-B7FF75BB914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E2ED81-45A6-4DB9-B84E-9CDBCFCCC20F}" type="datetimeFigureOut">
              <a:rPr lang="en-US" smtClean="0"/>
              <a:pPr/>
              <a:t>3/18/2018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E9B144-6EB5-4F99-A83C-B7FF75BB914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E2ED81-45A6-4DB9-B84E-9CDBCFCCC20F}" type="datetimeFigureOut">
              <a:rPr lang="en-US" smtClean="0"/>
              <a:pPr/>
              <a:t>3/18/2018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E9B144-6EB5-4F99-A83C-B7FF75BB914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E2ED81-45A6-4DB9-B84E-9CDBCFCCC20F}" type="datetimeFigureOut">
              <a:rPr lang="en-US" smtClean="0"/>
              <a:pPr/>
              <a:t>3/18/2018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E9B144-6EB5-4F99-A83C-B7FF75BB914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E2ED81-45A6-4DB9-B84E-9CDBCFCCC20F}" type="datetimeFigureOut">
              <a:rPr lang="en-US" smtClean="0"/>
              <a:pPr/>
              <a:t>3/18/2018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E9B144-6EB5-4F99-A83C-B7FF75BB914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E2ED81-45A6-4DB9-B84E-9CDBCFCCC20F}" type="datetimeFigureOut">
              <a:rPr lang="en-US" smtClean="0"/>
              <a:pPr/>
              <a:t>3/18/2018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E9B144-6EB5-4F99-A83C-B7FF75BB914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E2ED81-45A6-4DB9-B84E-9CDBCFCCC20F}" type="datetimeFigureOut">
              <a:rPr lang="en-US" smtClean="0"/>
              <a:pPr/>
              <a:t>3/18/2018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E9B144-6EB5-4F99-A83C-B7FF75BB914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E2ED81-45A6-4DB9-B84E-9CDBCFCCC20F}" type="datetimeFigureOut">
              <a:rPr lang="en-US" smtClean="0"/>
              <a:pPr/>
              <a:t>3/18/2018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E9B144-6EB5-4F99-A83C-B7FF75BB914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E2ED81-45A6-4DB9-B84E-9CDBCFCCC20F}" type="datetimeFigureOut">
              <a:rPr lang="en-US" smtClean="0"/>
              <a:pPr/>
              <a:t>3/18/2018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9B144-6EB5-4F99-A83C-B7FF75BB914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762000"/>
            <a:ext cx="7772400" cy="1203325"/>
          </a:xfrm>
        </p:spPr>
        <p:txBody>
          <a:bodyPr/>
          <a:lstStyle/>
          <a:p>
            <a:pPr eaLnBrk="1" fontAlgn="auto" hangingPunct="1">
              <a:spcAft>
                <a:spcPts val="0"/>
              </a:spcAft>
              <a:defRPr/>
            </a:pPr>
            <a:r>
              <a:rPr lang="en-US" sz="3600" dirty="0" smtClean="0"/>
              <a:t>INNOVATION IN THE CONCEPT OF TEACHER TRAINING &amp; EUCATION</a:t>
            </a:r>
          </a:p>
        </p:txBody>
      </p:sp>
      <p:sp>
        <p:nvSpPr>
          <p:cNvPr id="3075" name="Rectangle 3"/>
          <p:cNvSpPr>
            <a:spLocks noGrp="1" noChangeArrowheads="1"/>
          </p:cNvSpPr>
          <p:nvPr>
            <p:ph type="subTitle" idx="1"/>
          </p:nvPr>
        </p:nvSpPr>
        <p:spPr>
          <a:xfrm>
            <a:off x="4343400" y="2590800"/>
            <a:ext cx="4114800" cy="3810000"/>
          </a:xfrm>
        </p:spPr>
        <p:txBody>
          <a:bodyPr>
            <a:normAutofit/>
          </a:bodyPr>
          <a:lstStyle/>
          <a:p>
            <a:pPr eaLnBrk="1" hangingPunct="1">
              <a:lnSpc>
                <a:spcPct val="90000"/>
              </a:lnSpc>
            </a:pPr>
            <a:r>
              <a:rPr lang="en-US" sz="2400" dirty="0" smtClean="0">
                <a:solidFill>
                  <a:schemeClr val="tx1">
                    <a:lumMod val="65000"/>
                    <a:lumOff val="35000"/>
                  </a:schemeClr>
                </a:solidFill>
              </a:rPr>
              <a:t>DR. GOUTAM PATRA</a:t>
            </a:r>
          </a:p>
          <a:p>
            <a:pPr eaLnBrk="1" hangingPunct="1">
              <a:lnSpc>
                <a:spcPct val="90000"/>
              </a:lnSpc>
            </a:pPr>
            <a:r>
              <a:rPr lang="en-US" sz="2400" dirty="0" smtClean="0">
                <a:solidFill>
                  <a:schemeClr val="tx1">
                    <a:lumMod val="65000"/>
                    <a:lumOff val="35000"/>
                  </a:schemeClr>
                </a:solidFill>
              </a:rPr>
              <a:t>W.B.E.S</a:t>
            </a:r>
          </a:p>
          <a:p>
            <a:pPr eaLnBrk="1" hangingPunct="1">
              <a:lnSpc>
                <a:spcPct val="90000"/>
              </a:lnSpc>
            </a:pPr>
            <a:r>
              <a:rPr lang="en-US" sz="2400" dirty="0" smtClean="0">
                <a:solidFill>
                  <a:schemeClr val="tx1">
                    <a:lumMod val="65000"/>
                    <a:lumOff val="35000"/>
                  </a:schemeClr>
                </a:solidFill>
              </a:rPr>
              <a:t>GOVT. COLLEGE OF EDUCATION, BANIPUR</a:t>
            </a:r>
          </a:p>
        </p:txBody>
      </p:sp>
      <p:pic>
        <p:nvPicPr>
          <p:cNvPr id="3076" name="Content Placeholder 5" descr="global_scale_photo.jpg"/>
          <p:cNvPicPr>
            <a:picLocks noChangeAspect="1"/>
          </p:cNvPicPr>
          <p:nvPr/>
        </p:nvPicPr>
        <p:blipFill>
          <a:blip r:embed="rId2" cstate="print"/>
          <a:srcRect/>
          <a:stretch>
            <a:fillRect/>
          </a:stretch>
        </p:blipFill>
        <p:spPr bwMode="auto">
          <a:xfrm>
            <a:off x="228600" y="2743200"/>
            <a:ext cx="3657600" cy="3276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endParaRPr lang="en-US" dirty="0"/>
          </a:p>
        </p:txBody>
      </p:sp>
      <p:sp>
        <p:nvSpPr>
          <p:cNvPr id="3" name="Content Placeholder 2"/>
          <p:cNvSpPr>
            <a:spLocks noGrp="1"/>
          </p:cNvSpPr>
          <p:nvPr>
            <p:ph idx="1"/>
          </p:nvPr>
        </p:nvSpPr>
        <p:spPr>
          <a:xfrm>
            <a:off x="457200" y="762000"/>
            <a:ext cx="8229600" cy="5364163"/>
          </a:xfrm>
        </p:spPr>
        <p:txBody>
          <a:bodyPr/>
          <a:lstStyle/>
          <a:p>
            <a:r>
              <a:rPr lang="en-US" dirty="0" smtClean="0"/>
              <a:t>“</a:t>
            </a:r>
            <a:r>
              <a:rPr lang="en-US" sz="4000" dirty="0" smtClean="0"/>
              <a:t>Teacher education encompasses teaching skills, sound pedagogical theory and professional skills” W.H. </a:t>
            </a:r>
            <a:r>
              <a:rPr lang="en-US" sz="4000" dirty="0" err="1" smtClean="0"/>
              <a:t>Kilparick</a:t>
            </a:r>
            <a:endParaRPr lang="en-US" sz="4000" dirty="0" smtClean="0"/>
          </a:p>
          <a:p>
            <a:r>
              <a:rPr lang="en-US" sz="4000" dirty="0" smtClean="0"/>
              <a:t>Teacher Education=Teaching Skills+ Pedagogical skills+ Professional Skills</a:t>
            </a:r>
            <a:endParaRPr lang="en-US" sz="4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WordArt 2"/>
          <p:cNvSpPr>
            <a:spLocks noChangeArrowheads="1" noChangeShapeType="1" noTextEdit="1"/>
          </p:cNvSpPr>
          <p:nvPr/>
        </p:nvSpPr>
        <p:spPr bwMode="auto">
          <a:xfrm>
            <a:off x="1714500" y="571500"/>
            <a:ext cx="6000750" cy="1214438"/>
          </a:xfrm>
          <a:prstGeom prst="rect">
            <a:avLst/>
          </a:prstGeom>
        </p:spPr>
        <p:txBody>
          <a:bodyPr spcFirstLastPara="1" wrap="none" fromWordArt="1">
            <a:prstTxWarp prst="textArchUp">
              <a:avLst>
                <a:gd name="adj" fmla="val 10800004"/>
              </a:avLst>
            </a:prstTxWarp>
          </a:bodyPr>
          <a:lstStyle/>
          <a:p>
            <a:pPr algn="ctr"/>
            <a:r>
              <a:rPr lang="en-US" sz="2800" kern="10" dirty="0">
                <a:ln w="9525">
                  <a:solidFill>
                    <a:srgbClr val="000000"/>
                  </a:solidFill>
                  <a:round/>
                  <a:headEnd/>
                  <a:tailEnd/>
                </a:ln>
                <a:latin typeface="Arial Black"/>
              </a:rPr>
              <a:t>Computer aided instruction</a:t>
            </a:r>
          </a:p>
        </p:txBody>
      </p:sp>
      <p:sp>
        <p:nvSpPr>
          <p:cNvPr id="45059" name="WordArt 3"/>
          <p:cNvSpPr>
            <a:spLocks noChangeArrowheads="1" noChangeShapeType="1" noTextEdit="1"/>
          </p:cNvSpPr>
          <p:nvPr/>
        </p:nvSpPr>
        <p:spPr bwMode="auto">
          <a:xfrm>
            <a:off x="3571875" y="3643313"/>
            <a:ext cx="2209800" cy="496887"/>
          </a:xfrm>
          <a:prstGeom prst="rect">
            <a:avLst/>
          </a:prstGeom>
        </p:spPr>
        <p:txBody>
          <a:bodyPr wrap="none" fromWordArt="1">
            <a:prstTxWarp prst="textCanDown">
              <a:avLst>
                <a:gd name="adj" fmla="val 33333"/>
              </a:avLst>
            </a:prstTxWarp>
          </a:bodyPr>
          <a:lstStyle/>
          <a:p>
            <a:pPr algn="ctr"/>
            <a:r>
              <a:rPr lang="en-US" sz="2000" kern="10">
                <a:ln w="9525">
                  <a:solidFill>
                    <a:srgbClr val="000000"/>
                  </a:solidFill>
                  <a:round/>
                  <a:headEnd/>
                  <a:tailEnd/>
                </a:ln>
                <a:latin typeface="Times New Roman"/>
                <a:cs typeface="Times New Roman"/>
              </a:rPr>
              <a:t>Chinese saying</a:t>
            </a:r>
          </a:p>
        </p:txBody>
      </p:sp>
      <p:sp>
        <p:nvSpPr>
          <p:cNvPr id="45060" name="WordArt 4"/>
          <p:cNvSpPr>
            <a:spLocks noChangeArrowheads="1" noChangeShapeType="1" noTextEdit="1"/>
          </p:cNvSpPr>
          <p:nvPr/>
        </p:nvSpPr>
        <p:spPr bwMode="auto">
          <a:xfrm>
            <a:off x="2571750" y="1928813"/>
            <a:ext cx="4076700" cy="1331912"/>
          </a:xfrm>
          <a:prstGeom prst="rect">
            <a:avLst/>
          </a:prstGeom>
        </p:spPr>
        <p:txBody>
          <a:bodyPr wrap="none" fromWordArt="1">
            <a:prstTxWarp prst="textPlain">
              <a:avLst>
                <a:gd name="adj" fmla="val 50000"/>
              </a:avLst>
            </a:prstTxWarp>
          </a:bodyPr>
          <a:lstStyle/>
          <a:p>
            <a:pPr algn="ctr"/>
            <a:r>
              <a:rPr lang="en-US" kern="10" dirty="0"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rPr>
              <a:t>What I hear, I forget</a:t>
            </a:r>
          </a:p>
          <a:p>
            <a:pPr algn="ctr"/>
            <a:r>
              <a:rPr lang="en-US" kern="10" dirty="0"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rPr>
              <a:t>What I see, I remember</a:t>
            </a:r>
          </a:p>
          <a:p>
            <a:pPr algn="ctr"/>
            <a:r>
              <a:rPr lang="en-US" kern="10" dirty="0" smtClean="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rPr>
              <a:t>What I do, I learn</a:t>
            </a:r>
            <a:endParaRPr lang="en-US" kern="10" dirty="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endParaRPr>
          </a:p>
        </p:txBody>
      </p:sp>
      <p:sp>
        <p:nvSpPr>
          <p:cNvPr id="49158" name="Text Box 6"/>
          <p:cNvSpPr txBox="1">
            <a:spLocks noChangeArrowheads="1"/>
          </p:cNvSpPr>
          <p:nvPr/>
        </p:nvSpPr>
        <p:spPr bwMode="auto">
          <a:xfrm>
            <a:off x="914400" y="3657600"/>
            <a:ext cx="3048000" cy="457200"/>
          </a:xfrm>
          <a:prstGeom prst="rect">
            <a:avLst/>
          </a:prstGeom>
          <a:noFill/>
          <a:ln w="9525">
            <a:noFill/>
            <a:miter lim="800000"/>
            <a:headEnd/>
            <a:tailEnd/>
          </a:ln>
        </p:spPr>
        <p:txBody>
          <a:bodyPr>
            <a:spAutoFit/>
          </a:bodyPr>
          <a:lstStyle/>
          <a:p>
            <a:pPr>
              <a:spcBef>
                <a:spcPct val="50000"/>
              </a:spcBef>
            </a:pPr>
            <a:endParaRPr lang="en-US"/>
          </a:p>
        </p:txBody>
      </p:sp>
    </p:spTree>
    <p:custDataLst>
      <p:tags r:id="rId1"/>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box(out)">
                                      <p:cBhvr>
                                        <p:cTn id="7" dur="500"/>
                                        <p:tgtEl>
                                          <p:spTgt spid="4505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45060"/>
                                        </p:tgtEl>
                                        <p:attrNameLst>
                                          <p:attrName>style.visibility</p:attrName>
                                        </p:attrNameLst>
                                      </p:cBhvr>
                                      <p:to>
                                        <p:strVal val="visible"/>
                                      </p:to>
                                    </p:set>
                                    <p:anim calcmode="lin" valueType="num">
                                      <p:cBhvr additive="base">
                                        <p:cTn id="12" dur="500" fill="hold"/>
                                        <p:tgtEl>
                                          <p:spTgt spid="45060"/>
                                        </p:tgtEl>
                                        <p:attrNameLst>
                                          <p:attrName>ppt_x</p:attrName>
                                        </p:attrNameLst>
                                      </p:cBhvr>
                                      <p:tavLst>
                                        <p:tav tm="0">
                                          <p:val>
                                            <p:strVal val="0-#ppt_w/2"/>
                                          </p:val>
                                        </p:tav>
                                        <p:tav tm="100000">
                                          <p:val>
                                            <p:strVal val="#ppt_x"/>
                                          </p:val>
                                        </p:tav>
                                      </p:tavLst>
                                    </p:anim>
                                    <p:anim calcmode="lin" valueType="num">
                                      <p:cBhvr additive="base">
                                        <p:cTn id="13" dur="500" fill="hold"/>
                                        <p:tgtEl>
                                          <p:spTgt spid="45060"/>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1" fill="hold" grpId="0" nodeType="clickEffect">
                                  <p:stCondLst>
                                    <p:cond delay="0"/>
                                  </p:stCondLst>
                                  <p:childTnLst>
                                    <p:set>
                                      <p:cBhvr>
                                        <p:cTn id="17" dur="1" fill="hold">
                                          <p:stCondLst>
                                            <p:cond delay="0"/>
                                          </p:stCondLst>
                                        </p:cTn>
                                        <p:tgtEl>
                                          <p:spTgt spid="45059"/>
                                        </p:tgtEl>
                                        <p:attrNameLst>
                                          <p:attrName>style.visibility</p:attrName>
                                        </p:attrNameLst>
                                      </p:cBhvr>
                                      <p:to>
                                        <p:strVal val="visible"/>
                                      </p:to>
                                    </p:set>
                                    <p:anim calcmode="lin" valueType="num">
                                      <p:cBhvr additive="base">
                                        <p:cTn id="18" dur="500" fill="hold"/>
                                        <p:tgtEl>
                                          <p:spTgt spid="45059"/>
                                        </p:tgtEl>
                                        <p:attrNameLst>
                                          <p:attrName>ppt_x</p:attrName>
                                        </p:attrNameLst>
                                      </p:cBhvr>
                                      <p:tavLst>
                                        <p:tav tm="0">
                                          <p:val>
                                            <p:strVal val="#ppt_x"/>
                                          </p:val>
                                        </p:tav>
                                        <p:tav tm="100000">
                                          <p:val>
                                            <p:strVal val="#ppt_x"/>
                                          </p:val>
                                        </p:tav>
                                      </p:tavLst>
                                    </p:anim>
                                    <p:anim calcmode="lin" valueType="num">
                                      <p:cBhvr additive="base">
                                        <p:cTn id="19" dur="500" fill="hold"/>
                                        <p:tgtEl>
                                          <p:spTgt spid="4505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nimBg="1"/>
      <p:bldP spid="45059" grpId="0" animBg="1"/>
      <p:bldP spid="4506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pPr>
              <a:defRPr/>
            </a:pPr>
            <a:endParaRPr lang="en-US" dirty="0"/>
          </a:p>
        </p:txBody>
      </p:sp>
      <p:sp>
        <p:nvSpPr>
          <p:cNvPr id="6147" name="Content Placeholder 2"/>
          <p:cNvSpPr>
            <a:spLocks noGrp="1"/>
          </p:cNvSpPr>
          <p:nvPr>
            <p:ph idx="1"/>
          </p:nvPr>
        </p:nvSpPr>
        <p:spPr>
          <a:xfrm>
            <a:off x="457200" y="762000"/>
            <a:ext cx="8229600" cy="5546725"/>
          </a:xfrm>
        </p:spPr>
        <p:txBody>
          <a:bodyPr/>
          <a:lstStyle/>
          <a:p>
            <a:pPr>
              <a:buNone/>
            </a:pPr>
            <a:r>
              <a:rPr lang="en-US" sz="3600" b="1" dirty="0" smtClean="0"/>
              <a:t>Teacher Education equips the Teacher to serve two major Purposes:</a:t>
            </a:r>
          </a:p>
          <a:p>
            <a:r>
              <a:rPr lang="en-US" sz="3600" dirty="0" smtClean="0"/>
              <a:t>  To educate students in cognitive Knowledge and Skills</a:t>
            </a:r>
          </a:p>
          <a:p>
            <a:r>
              <a:rPr lang="en-US" sz="3600" dirty="0" smtClean="0"/>
              <a:t>To develop in them, values, morality social skills and Life skills to become a useful member of the community and society</a:t>
            </a:r>
          </a:p>
          <a:p>
            <a:endParaRPr lang="en-US" sz="3600" dirty="0" smtClean="0"/>
          </a:p>
          <a:p>
            <a:endParaRPr lang="en-US" sz="3600" dirty="0" smtClean="0"/>
          </a:p>
          <a:p>
            <a:endParaRPr lang="en-US" sz="32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79387"/>
          </a:xfrm>
        </p:spPr>
        <p:txBody>
          <a:bodyPr>
            <a:normAutofit fontScale="90000"/>
          </a:bodyPr>
          <a:lstStyle/>
          <a:p>
            <a:pPr eaLnBrk="1" fontAlgn="auto" hangingPunct="1">
              <a:spcAft>
                <a:spcPts val="0"/>
              </a:spcAft>
              <a:defRPr/>
            </a:pPr>
            <a:endParaRPr lang="en-US" dirty="0"/>
          </a:p>
        </p:txBody>
      </p:sp>
      <p:sp>
        <p:nvSpPr>
          <p:cNvPr id="4099" name="Content Placeholder 2"/>
          <p:cNvSpPr>
            <a:spLocks noGrp="1"/>
          </p:cNvSpPr>
          <p:nvPr>
            <p:ph idx="1"/>
          </p:nvPr>
        </p:nvSpPr>
        <p:spPr>
          <a:xfrm>
            <a:off x="457200" y="609600"/>
            <a:ext cx="8382000" cy="6248400"/>
          </a:xfrm>
        </p:spPr>
        <p:txBody>
          <a:bodyPr/>
          <a:lstStyle/>
          <a:p>
            <a:pPr eaLnBrk="1" hangingPunct="1"/>
            <a:r>
              <a:rPr lang="en-US" i="1" smtClean="0"/>
              <a:t>“</a:t>
            </a:r>
            <a:r>
              <a:rPr lang="en-US" sz="3600" i="1" smtClean="0"/>
              <a:t>The quality of a nation depends upon the quality of its citizens. The quality of its citizens depends not exclusively, but in critical measure upon the quality of their education, the quality of their education depends more than upon any single factor, upon the quality of their teacher.” American Education Commission</a:t>
            </a:r>
            <a:endParaRPr lang="en-US" sz="36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457200" y="228600"/>
            <a:ext cx="8229600" cy="6080760"/>
          </a:xfrm>
        </p:spPr>
        <p:txBody>
          <a:bodyPr>
            <a:normAutofit/>
          </a:bodyPr>
          <a:lstStyle/>
          <a:p>
            <a:r>
              <a:rPr lang="en-US" sz="4000" dirty="0" smtClean="0"/>
              <a:t>John Dewey’s Concept: Relationship between Teaching and Learning as equation between selling and buying</a:t>
            </a:r>
          </a:p>
          <a:p>
            <a:r>
              <a:rPr lang="en-US" sz="4000" dirty="0" err="1" smtClean="0"/>
              <a:t>Silberman’s</a:t>
            </a:r>
            <a:r>
              <a:rPr lang="en-US" sz="4000" dirty="0" smtClean="0"/>
              <a:t> concept:’ Teaching is like the Practice of Medicine, Great teacher is like the great doctor adds creativity and inspiration to </a:t>
            </a:r>
            <a:r>
              <a:rPr lang="en-US" sz="4000" smtClean="0"/>
              <a:t>basic repertoire’</a:t>
            </a:r>
          </a:p>
          <a:p>
            <a:pPr>
              <a:buNone/>
            </a:pPr>
            <a:endParaRPr lang="en-US" sz="4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pPr eaLnBrk="1" hangingPunct="1">
              <a:defRPr/>
            </a:pPr>
            <a:r>
              <a:rPr lang="en-US" b="1" dirty="0" smtClean="0"/>
              <a:t>Teacher Education</a:t>
            </a:r>
            <a:endParaRPr lang="en-US" b="1" dirty="0"/>
          </a:p>
        </p:txBody>
      </p:sp>
      <p:sp>
        <p:nvSpPr>
          <p:cNvPr id="11267" name="Content Placeholder 2"/>
          <p:cNvSpPr>
            <a:spLocks noGrp="1"/>
          </p:cNvSpPr>
          <p:nvPr>
            <p:ph idx="1"/>
          </p:nvPr>
        </p:nvSpPr>
        <p:spPr>
          <a:xfrm>
            <a:off x="0" y="609600"/>
            <a:ext cx="8991600" cy="6248400"/>
          </a:xfrm>
        </p:spPr>
        <p:txBody>
          <a:bodyPr>
            <a:normAutofit/>
          </a:bodyPr>
          <a:lstStyle/>
          <a:p>
            <a:pPr eaLnBrk="1" hangingPunct="1"/>
            <a:r>
              <a:rPr lang="en-US" sz="4000" dirty="0" smtClean="0">
                <a:solidFill>
                  <a:srgbClr val="FF0000"/>
                </a:solidFill>
              </a:rPr>
              <a:t>Enables the student teachers to- </a:t>
            </a:r>
          </a:p>
          <a:p>
            <a:pPr eaLnBrk="1" hangingPunct="1"/>
            <a:r>
              <a:rPr lang="en-US" sz="3600" dirty="0" smtClean="0"/>
              <a:t>Care for children, and who love to be with them; </a:t>
            </a:r>
          </a:p>
          <a:p>
            <a:pPr eaLnBrk="1" hangingPunct="1"/>
            <a:r>
              <a:rPr lang="en-US" sz="3600" dirty="0" smtClean="0"/>
              <a:t>Understand children within social, cultural and political contexts; </a:t>
            </a:r>
          </a:p>
          <a:p>
            <a:pPr eaLnBrk="1" hangingPunct="1"/>
            <a:r>
              <a:rPr lang="en-US" sz="3600" dirty="0" smtClean="0"/>
              <a:t>View learning as a search for personal experience; </a:t>
            </a:r>
          </a:p>
          <a:p>
            <a:pPr eaLnBrk="1" hangingPunct="1"/>
            <a:r>
              <a:rPr lang="en-US" sz="3600" dirty="0" smtClean="0"/>
              <a:t>Understand the way learning occurs, possible ways of creating conducive conditions for learning</a:t>
            </a:r>
            <a:r>
              <a:rPr lang="en-US" sz="3200" dirty="0" smtClean="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eaLnBrk="1" hangingPunct="1">
              <a:defRPr/>
            </a:pPr>
            <a:r>
              <a:rPr lang="en-US" b="1" dirty="0" smtClean="0"/>
              <a:t>Teacher Education enables to- </a:t>
            </a:r>
            <a:endParaRPr lang="en-US" b="1" dirty="0"/>
          </a:p>
        </p:txBody>
      </p:sp>
      <p:sp>
        <p:nvSpPr>
          <p:cNvPr id="12291" name="Content Placeholder 2"/>
          <p:cNvSpPr>
            <a:spLocks noGrp="1"/>
          </p:cNvSpPr>
          <p:nvPr>
            <p:ph idx="1"/>
          </p:nvPr>
        </p:nvSpPr>
        <p:spPr>
          <a:xfrm>
            <a:off x="0" y="914400"/>
            <a:ext cx="8991600" cy="6324600"/>
          </a:xfrm>
        </p:spPr>
        <p:txBody>
          <a:bodyPr/>
          <a:lstStyle/>
          <a:p>
            <a:pPr eaLnBrk="1" hangingPunct="1">
              <a:buFont typeface="Wingdings 2" pitchFamily="18" charset="2"/>
              <a:buNone/>
            </a:pPr>
            <a:endParaRPr lang="en-US" sz="3200" dirty="0" smtClean="0"/>
          </a:p>
          <a:p>
            <a:pPr eaLnBrk="1" hangingPunct="1"/>
            <a:r>
              <a:rPr lang="en-US" sz="3600" dirty="0" smtClean="0"/>
              <a:t>Be receptive and constantly learning. </a:t>
            </a:r>
          </a:p>
          <a:p>
            <a:pPr eaLnBrk="1" hangingPunct="1"/>
            <a:r>
              <a:rPr lang="en-US" sz="3600" dirty="0" smtClean="0"/>
              <a:t>View  knowledge generation as a continuously evolving process of </a:t>
            </a:r>
            <a:r>
              <a:rPr lang="en-US" sz="3600" b="1" dirty="0" smtClean="0"/>
              <a:t>reflective learning</a:t>
            </a:r>
            <a:r>
              <a:rPr lang="en-US" sz="3600" dirty="0" smtClean="0"/>
              <a:t>. </a:t>
            </a:r>
          </a:p>
          <a:p>
            <a:pPr eaLnBrk="1" hangingPunct="1"/>
            <a:r>
              <a:rPr lang="en-US" sz="3600" dirty="0" smtClean="0"/>
              <a:t>View knowledge not as an external reality embedded in textbooks, but as constructed in the shared context of </a:t>
            </a:r>
            <a:r>
              <a:rPr lang="en-US" sz="3600" b="1" dirty="0" smtClean="0"/>
              <a:t>teaching-learning</a:t>
            </a:r>
            <a:r>
              <a:rPr lang="en-US" sz="3600" dirty="0" smtClean="0"/>
              <a:t> and personal experience. </a:t>
            </a:r>
          </a:p>
          <a:p>
            <a:pPr eaLnBrk="1" hangingPunct="1"/>
            <a:endParaRPr lang="en-US" sz="36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pPr eaLnBrk="1" hangingPunct="1">
              <a:defRPr/>
            </a:pPr>
            <a:r>
              <a:rPr lang="en-US" b="1" dirty="0" smtClean="0"/>
              <a:t>Teacher Education enables to- </a:t>
            </a:r>
            <a:endParaRPr lang="en-US" b="1" dirty="0"/>
          </a:p>
        </p:txBody>
      </p:sp>
      <p:sp>
        <p:nvSpPr>
          <p:cNvPr id="13315" name="Content Placeholder 2"/>
          <p:cNvSpPr>
            <a:spLocks noGrp="1"/>
          </p:cNvSpPr>
          <p:nvPr>
            <p:ph idx="1"/>
          </p:nvPr>
        </p:nvSpPr>
        <p:spPr>
          <a:xfrm>
            <a:off x="457200" y="990600"/>
            <a:ext cx="8229600" cy="5638800"/>
          </a:xfrm>
        </p:spPr>
        <p:txBody>
          <a:bodyPr>
            <a:normAutofit lnSpcReduction="10000"/>
          </a:bodyPr>
          <a:lstStyle/>
          <a:p>
            <a:pPr eaLnBrk="1" hangingPunct="1"/>
            <a:endParaRPr lang="en-US" dirty="0" smtClean="0"/>
          </a:p>
          <a:p>
            <a:pPr eaLnBrk="1" hangingPunct="1"/>
            <a:r>
              <a:rPr lang="en-US" sz="3200" dirty="0" smtClean="0"/>
              <a:t>Own responsibility towards society, and work to build a better world. </a:t>
            </a:r>
          </a:p>
          <a:p>
            <a:pPr eaLnBrk="1" hangingPunct="1"/>
            <a:r>
              <a:rPr lang="en-US" sz="3200" dirty="0" smtClean="0"/>
              <a:t>Appreciate the potential of productive work and hands-on experience as a pedagogic medium both inside and outside the classroom. </a:t>
            </a:r>
          </a:p>
          <a:p>
            <a:pPr eaLnBrk="1" hangingPunct="1"/>
            <a:r>
              <a:rPr lang="en-US" sz="3200" dirty="0" smtClean="0"/>
              <a:t>Analyze the curricular framework, policy implications and texts. </a:t>
            </a:r>
          </a:p>
          <a:p>
            <a:pPr eaLnBrk="1" hangingPunct="1"/>
            <a:r>
              <a:rPr lang="en-US" sz="3200" dirty="0" smtClean="0"/>
              <a:t>Have a sound knowledge base and basic proficiency in language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pPr eaLnBrk="1" hangingPunct="1">
              <a:defRPr/>
            </a:pPr>
            <a:endParaRPr lang="en-US" dirty="0"/>
          </a:p>
        </p:txBody>
      </p:sp>
      <p:sp>
        <p:nvSpPr>
          <p:cNvPr id="14339" name="Content Placeholder 2"/>
          <p:cNvSpPr>
            <a:spLocks noGrp="1"/>
          </p:cNvSpPr>
          <p:nvPr>
            <p:ph idx="1"/>
          </p:nvPr>
        </p:nvSpPr>
        <p:spPr/>
        <p:txBody>
          <a:bodyPr/>
          <a:lstStyle/>
          <a:p>
            <a:pPr eaLnBrk="1" hangingPunct="1"/>
            <a:r>
              <a:rPr lang="en-US" sz="4000" dirty="0" smtClean="0"/>
              <a:t>Provide opportunities to develop </a:t>
            </a:r>
            <a:r>
              <a:rPr lang="en-US" sz="4000" b="1" dirty="0" smtClean="0"/>
              <a:t>professional skills in pedagogy, observation, documentation, analysis, drama, craft, story-telling and reflective inquiry</a:t>
            </a:r>
            <a:r>
              <a:rPr lang="en-US" sz="4000" dirty="0" smtClean="0"/>
              <a:t>. </a:t>
            </a:r>
          </a:p>
          <a:p>
            <a:pPr eaLnBrk="1" hangingPunct="1"/>
            <a:endParaRPr lang="en-US" sz="40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US" dirty="0" smtClean="0"/>
              <a:t>Changing Scenario in 21</a:t>
            </a:r>
            <a:r>
              <a:rPr lang="en-US" baseline="30000" dirty="0" smtClean="0"/>
              <a:t>st</a:t>
            </a:r>
            <a:r>
              <a:rPr lang="en-US" dirty="0" smtClean="0"/>
              <a:t> Century</a:t>
            </a:r>
            <a:endParaRPr lang="en-US" dirty="0"/>
          </a:p>
        </p:txBody>
      </p:sp>
      <p:sp>
        <p:nvSpPr>
          <p:cNvPr id="3" name="Content Placeholder 2"/>
          <p:cNvSpPr>
            <a:spLocks noGrp="1"/>
          </p:cNvSpPr>
          <p:nvPr>
            <p:ph idx="1"/>
          </p:nvPr>
        </p:nvSpPr>
        <p:spPr>
          <a:xfrm>
            <a:off x="152400" y="1143000"/>
            <a:ext cx="8763000" cy="5715000"/>
          </a:xfrm>
        </p:spPr>
        <p:txBody>
          <a:bodyPr>
            <a:normAutofit lnSpcReduction="10000"/>
          </a:bodyPr>
          <a:lstStyle/>
          <a:p>
            <a:r>
              <a:rPr lang="en-US" dirty="0" smtClean="0"/>
              <a:t>Information Explosion</a:t>
            </a:r>
          </a:p>
          <a:p>
            <a:r>
              <a:rPr lang="en-US" dirty="0" smtClean="0"/>
              <a:t>Knowledge Explosion</a:t>
            </a:r>
          </a:p>
          <a:p>
            <a:r>
              <a:rPr lang="en-US" dirty="0" smtClean="0"/>
              <a:t>Aspiration Explosion</a:t>
            </a:r>
          </a:p>
          <a:p>
            <a:r>
              <a:rPr lang="en-US" dirty="0" smtClean="0"/>
              <a:t>Expectation Explosion</a:t>
            </a:r>
          </a:p>
          <a:p>
            <a:r>
              <a:rPr lang="en-US" dirty="0" smtClean="0"/>
              <a:t>Communication Explosion</a:t>
            </a:r>
          </a:p>
          <a:p>
            <a:r>
              <a:rPr lang="en-US" dirty="0" smtClean="0"/>
              <a:t>Varied Dynamics in different Societies- Rural, Urban, Semi-urban, Elite Society, Industrial societies, Agricultural Societies, Mercantile societies,</a:t>
            </a:r>
          </a:p>
          <a:p>
            <a:r>
              <a:rPr lang="en-US" dirty="0" smtClean="0"/>
              <a:t>E-learning age</a:t>
            </a:r>
          </a:p>
          <a:p>
            <a:r>
              <a:rPr lang="en-US" dirty="0" smtClean="0"/>
              <a:t>Development in ICT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t>TEACHER</a:t>
            </a:r>
            <a:endParaRPr lang="en-US" b="1" dirty="0"/>
          </a:p>
        </p:txBody>
      </p:sp>
      <p:sp>
        <p:nvSpPr>
          <p:cNvPr id="3" name="Content Placeholder 2"/>
          <p:cNvSpPr>
            <a:spLocks noGrp="1"/>
          </p:cNvSpPr>
          <p:nvPr>
            <p:ph idx="1"/>
          </p:nvPr>
        </p:nvSpPr>
        <p:spPr>
          <a:xfrm>
            <a:off x="0" y="1066800"/>
            <a:ext cx="8686800" cy="5242560"/>
          </a:xfrm>
        </p:spPr>
        <p:txBody>
          <a:bodyPr/>
          <a:lstStyle/>
          <a:p>
            <a:r>
              <a:rPr lang="en-US" dirty="0" smtClean="0"/>
              <a:t>T-     TENACIOUS</a:t>
            </a:r>
          </a:p>
          <a:p>
            <a:r>
              <a:rPr lang="en-US" dirty="0" smtClean="0"/>
              <a:t>E-      ENERGETIC/ENTHUSIASTIC</a:t>
            </a:r>
          </a:p>
          <a:p>
            <a:r>
              <a:rPr lang="en-US" dirty="0" smtClean="0"/>
              <a:t>A-     ATTENTIVE/AFFECTIONATE</a:t>
            </a:r>
          </a:p>
          <a:p>
            <a:r>
              <a:rPr lang="en-US" dirty="0" smtClean="0"/>
              <a:t>C-      CARING/CREATIVE/CO-OPERATIVE</a:t>
            </a:r>
          </a:p>
          <a:p>
            <a:r>
              <a:rPr lang="en-US" dirty="0" smtClean="0"/>
              <a:t>H-     HONEST</a:t>
            </a:r>
          </a:p>
          <a:p>
            <a:r>
              <a:rPr lang="en-US" dirty="0" smtClean="0"/>
              <a:t>E-     EFFICIENT</a:t>
            </a:r>
          </a:p>
          <a:p>
            <a:r>
              <a:rPr lang="en-US" dirty="0" smtClean="0"/>
              <a:t>R-     RESPONSIVE/RESOURCEFUL </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838200"/>
          </a:xfrm>
        </p:spPr>
        <p:txBody>
          <a:bodyPr>
            <a:normAutofit fontScale="90000"/>
          </a:bodyPr>
          <a:lstStyle/>
          <a:p>
            <a:pPr>
              <a:defRPr/>
            </a:pPr>
            <a:r>
              <a:rPr lang="en-US" dirty="0" smtClean="0"/>
              <a:t>Teacher Education in Changing </a:t>
            </a:r>
            <a:r>
              <a:rPr lang="en-US" dirty="0" err="1" smtClean="0"/>
              <a:t>Scenerio</a:t>
            </a:r>
            <a:endParaRPr lang="en-US" dirty="0"/>
          </a:p>
        </p:txBody>
      </p:sp>
      <p:sp>
        <p:nvSpPr>
          <p:cNvPr id="8195" name="Content Placeholder 2"/>
          <p:cNvSpPr>
            <a:spLocks noGrp="1"/>
          </p:cNvSpPr>
          <p:nvPr>
            <p:ph idx="1"/>
          </p:nvPr>
        </p:nvSpPr>
        <p:spPr>
          <a:xfrm>
            <a:off x="0" y="990600"/>
            <a:ext cx="9144000" cy="6172200"/>
          </a:xfrm>
        </p:spPr>
        <p:txBody>
          <a:bodyPr/>
          <a:lstStyle/>
          <a:p>
            <a:r>
              <a:rPr lang="en-US" dirty="0" smtClean="0"/>
              <a:t>Around </a:t>
            </a:r>
            <a:r>
              <a:rPr lang="en-US" dirty="0" smtClean="0">
                <a:solidFill>
                  <a:srgbClr val="FF0000"/>
                </a:solidFill>
              </a:rPr>
              <a:t>35 million children,</a:t>
            </a:r>
            <a:r>
              <a:rPr lang="en-US" dirty="0" smtClean="0"/>
              <a:t> in the age group of 6 to 14 years, are still estimated to be out of school and the percentage of girls and other disadvantaged sections is disproportionately high among these children.</a:t>
            </a:r>
          </a:p>
          <a:p>
            <a:r>
              <a:rPr lang="en-US" dirty="0" smtClean="0"/>
              <a:t>India has one of the </a:t>
            </a:r>
            <a:r>
              <a:rPr lang="en-US" dirty="0" smtClean="0">
                <a:solidFill>
                  <a:srgbClr val="FF0000"/>
                </a:solidFill>
              </a:rPr>
              <a:t>largest networks of schools</a:t>
            </a:r>
            <a:r>
              <a:rPr lang="en-US" dirty="0" smtClean="0"/>
              <a:t> in the world. </a:t>
            </a:r>
          </a:p>
          <a:p>
            <a:r>
              <a:rPr lang="en-US" dirty="0" smtClean="0"/>
              <a:t> </a:t>
            </a:r>
            <a:r>
              <a:rPr lang="en-US" dirty="0" smtClean="0">
                <a:solidFill>
                  <a:srgbClr val="FF0000"/>
                </a:solidFill>
              </a:rPr>
              <a:t>Indian education system shifted from an elite system to a system of mass education</a:t>
            </a:r>
            <a:r>
              <a:rPr lang="en-US" dirty="0" smtClean="0"/>
              <a:t>. For instance, the number of primary schools was around 200,000 in 1950, which is at present more than 600,000.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defRPr/>
            </a:pPr>
            <a:endParaRPr lang="en-US" dirty="0"/>
          </a:p>
        </p:txBody>
      </p:sp>
      <p:sp>
        <p:nvSpPr>
          <p:cNvPr id="7171" name="Content Placeholder 2"/>
          <p:cNvSpPr>
            <a:spLocks noGrp="1"/>
          </p:cNvSpPr>
          <p:nvPr>
            <p:ph idx="1"/>
          </p:nvPr>
        </p:nvSpPr>
        <p:spPr>
          <a:xfrm>
            <a:off x="457200" y="914400"/>
            <a:ext cx="8229600" cy="5394325"/>
          </a:xfrm>
        </p:spPr>
        <p:txBody>
          <a:bodyPr>
            <a:normAutofit/>
          </a:bodyPr>
          <a:lstStyle/>
          <a:p>
            <a:r>
              <a:rPr lang="en-US" smtClean="0"/>
              <a:t> </a:t>
            </a:r>
            <a:r>
              <a:rPr lang="en-US" sz="4000" smtClean="0"/>
              <a:t>India’s commitment to provide “free and compulsory education for all children until they complete the age of 14” and achieve Universalization of Elementary Education </a:t>
            </a:r>
            <a:r>
              <a:rPr lang="en-US" sz="4000" smtClean="0">
                <a:solidFill>
                  <a:srgbClr val="FF0000"/>
                </a:solidFill>
              </a:rPr>
              <a:t>(UEE)</a:t>
            </a:r>
            <a:r>
              <a:rPr lang="en-US" sz="4000" smtClean="0"/>
              <a:t> and Millennium Development Goal </a:t>
            </a:r>
            <a:r>
              <a:rPr lang="en-US" sz="4000" smtClean="0">
                <a:solidFill>
                  <a:srgbClr val="FF0000"/>
                </a:solidFill>
              </a:rPr>
              <a:t>(MDG</a:t>
            </a:r>
            <a:r>
              <a:rPr lang="en-US" sz="4000" smtClean="0"/>
              <a:t>) with substantial improvement.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91600" cy="838200"/>
          </a:xfrm>
        </p:spPr>
        <p:txBody>
          <a:bodyPr>
            <a:normAutofit/>
          </a:bodyPr>
          <a:lstStyle/>
          <a:p>
            <a:r>
              <a:rPr lang="en-US" dirty="0" smtClean="0"/>
              <a:t>T.E. ENABLES A SMART TEACHER</a:t>
            </a:r>
            <a:endParaRPr lang="en-US" dirty="0"/>
          </a:p>
        </p:txBody>
      </p:sp>
      <p:sp>
        <p:nvSpPr>
          <p:cNvPr id="3" name="Content Placeholder 2"/>
          <p:cNvSpPr>
            <a:spLocks noGrp="1"/>
          </p:cNvSpPr>
          <p:nvPr>
            <p:ph idx="1"/>
          </p:nvPr>
        </p:nvSpPr>
        <p:spPr>
          <a:xfrm>
            <a:off x="228600" y="1066800"/>
            <a:ext cx="8763000" cy="5791200"/>
          </a:xfrm>
        </p:spPr>
        <p:txBody>
          <a:bodyPr>
            <a:normAutofit lnSpcReduction="10000"/>
          </a:bodyPr>
          <a:lstStyle/>
          <a:p>
            <a:r>
              <a:rPr lang="en-US" sz="3200" dirty="0" smtClean="0"/>
              <a:t>Making Learner Centered Classroom-Self learning-intrinsic motivation-recipe for better learning outcome</a:t>
            </a:r>
          </a:p>
          <a:p>
            <a:r>
              <a:rPr lang="en-US" sz="3200" dirty="0" smtClean="0"/>
              <a:t> Making Students as Producers –devices, blogs digital stories</a:t>
            </a:r>
          </a:p>
          <a:p>
            <a:r>
              <a:rPr lang="en-US" sz="3200" dirty="0" smtClean="0"/>
              <a:t>Being Efficient in learning new technologies</a:t>
            </a:r>
          </a:p>
          <a:p>
            <a:r>
              <a:rPr lang="en-US" sz="3200" dirty="0" smtClean="0"/>
              <a:t>Being smart and global</a:t>
            </a:r>
          </a:p>
          <a:p>
            <a:r>
              <a:rPr lang="en-US" sz="3200" dirty="0" smtClean="0"/>
              <a:t>Being -Innovator/Creator/Explorer/Planner/</a:t>
            </a:r>
            <a:r>
              <a:rPr lang="en-US" sz="3200" dirty="0" err="1" smtClean="0"/>
              <a:t>Organiser</a:t>
            </a:r>
            <a:r>
              <a:rPr lang="en-US" sz="3200" dirty="0" smtClean="0"/>
              <a:t>/Motivator/Manager/Communicator/Facilitator/Disseminator/</a:t>
            </a:r>
            <a:r>
              <a:rPr lang="en-US" sz="3200" dirty="0" err="1" smtClean="0"/>
              <a:t>Counsellor</a:t>
            </a:r>
            <a:r>
              <a:rPr lang="en-US" sz="3200" dirty="0" smtClean="0"/>
              <a:t>/</a:t>
            </a:r>
            <a:r>
              <a:rPr lang="en-US" sz="3200" dirty="0" err="1" smtClean="0"/>
              <a:t>Diagonostician</a:t>
            </a:r>
            <a:endParaRPr lang="en-US" sz="3200" dirty="0" smtClean="0"/>
          </a:p>
          <a:p>
            <a:endParaRPr lang="en-US" dirty="0" smtClean="0"/>
          </a:p>
          <a:p>
            <a:endParaRPr lang="en-US" dirty="0" smtClean="0"/>
          </a:p>
          <a:p>
            <a:pPr>
              <a:buNone/>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normAutofit fontScale="90000"/>
          </a:bodyPr>
          <a:lstStyle/>
          <a:p>
            <a:pPr eaLnBrk="1" hangingPunct="1">
              <a:defRPr/>
            </a:pPr>
            <a:r>
              <a:rPr lang="en-US" dirty="0" smtClean="0"/>
              <a:t>Newly visualized Teacher Education </a:t>
            </a:r>
            <a:r>
              <a:rPr lang="en-US" dirty="0" err="1" smtClean="0"/>
              <a:t>Programme</a:t>
            </a:r>
            <a:r>
              <a:rPr lang="en-US" dirty="0" smtClean="0"/>
              <a:t>- </a:t>
            </a:r>
          </a:p>
        </p:txBody>
      </p:sp>
      <p:sp>
        <p:nvSpPr>
          <p:cNvPr id="15363" name="Content Placeholder 2"/>
          <p:cNvSpPr>
            <a:spLocks noGrp="1"/>
          </p:cNvSpPr>
          <p:nvPr>
            <p:ph idx="1"/>
          </p:nvPr>
        </p:nvSpPr>
        <p:spPr>
          <a:xfrm>
            <a:off x="457200" y="1219200"/>
            <a:ext cx="8229600" cy="5089525"/>
          </a:xfrm>
        </p:spPr>
        <p:txBody>
          <a:bodyPr>
            <a:normAutofit fontScale="92500"/>
          </a:bodyPr>
          <a:lstStyle/>
          <a:p>
            <a:pPr eaLnBrk="1" hangingPunct="1"/>
            <a:r>
              <a:rPr lang="en-US" dirty="0" smtClean="0"/>
              <a:t>Emphasizes learning as a self-learning participatory process taking place in </a:t>
            </a:r>
            <a:r>
              <a:rPr lang="en-US" b="1" dirty="0" smtClean="0"/>
              <a:t>social context. </a:t>
            </a:r>
          </a:p>
          <a:p>
            <a:pPr eaLnBrk="1" hangingPunct="1"/>
            <a:r>
              <a:rPr lang="en-US" dirty="0" smtClean="0"/>
              <a:t>Puts full faith in </a:t>
            </a:r>
            <a:r>
              <a:rPr lang="en-US" b="1" dirty="0" smtClean="0"/>
              <a:t>self learning </a:t>
            </a:r>
            <a:r>
              <a:rPr lang="en-US" dirty="0" smtClean="0"/>
              <a:t>capacity of school children and student teacher and evolving proper educative </a:t>
            </a:r>
            <a:r>
              <a:rPr lang="en-US" dirty="0" err="1" smtClean="0"/>
              <a:t>programme</a:t>
            </a:r>
            <a:r>
              <a:rPr lang="en-US" dirty="0" smtClean="0"/>
              <a:t> for education. </a:t>
            </a:r>
          </a:p>
          <a:p>
            <a:pPr eaLnBrk="1" hangingPunct="1"/>
            <a:r>
              <a:rPr lang="en-US" dirty="0" smtClean="0"/>
              <a:t>Views the learner as an active </a:t>
            </a:r>
            <a:r>
              <a:rPr lang="en-US" b="1" dirty="0" smtClean="0"/>
              <a:t>participative person in learning. </a:t>
            </a:r>
            <a:r>
              <a:rPr lang="en-US" dirty="0" smtClean="0"/>
              <a:t>His/her capabilities or potentials are seen not as fixed but capable of development through experiences. </a:t>
            </a:r>
          </a:p>
          <a:p>
            <a:pPr eaLnBrk="1" hangingPunct="1"/>
            <a:endParaRPr 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pPr eaLnBrk="1" hangingPunct="1">
              <a:defRPr/>
            </a:pPr>
            <a:r>
              <a:rPr lang="en-US" dirty="0" smtClean="0"/>
              <a:t>Newly visualized Teacher Education Program- </a:t>
            </a:r>
            <a:endParaRPr lang="en-US" dirty="0"/>
          </a:p>
        </p:txBody>
      </p:sp>
      <p:sp>
        <p:nvSpPr>
          <p:cNvPr id="16387" name="Content Placeholder 2"/>
          <p:cNvSpPr>
            <a:spLocks noGrp="1"/>
          </p:cNvSpPr>
          <p:nvPr>
            <p:ph idx="1"/>
          </p:nvPr>
        </p:nvSpPr>
        <p:spPr>
          <a:xfrm>
            <a:off x="457200" y="990600"/>
            <a:ext cx="8229600" cy="5867400"/>
          </a:xfrm>
        </p:spPr>
        <p:txBody>
          <a:bodyPr>
            <a:normAutofit/>
          </a:bodyPr>
          <a:lstStyle/>
          <a:p>
            <a:pPr eaLnBrk="1" hangingPunct="1"/>
            <a:endParaRPr lang="en-US" dirty="0" smtClean="0"/>
          </a:p>
          <a:p>
            <a:pPr eaLnBrk="1" hangingPunct="1"/>
            <a:r>
              <a:rPr lang="en-US" dirty="0" smtClean="0"/>
              <a:t>Views the teacher as </a:t>
            </a:r>
            <a:r>
              <a:rPr lang="en-US" b="1" dirty="0" smtClean="0"/>
              <a:t>a facilitator,</a:t>
            </a:r>
            <a:r>
              <a:rPr lang="en-US" dirty="0" smtClean="0"/>
              <a:t> supporting, encouraging learner‘s learning. </a:t>
            </a:r>
          </a:p>
          <a:p>
            <a:pPr eaLnBrk="1" hangingPunct="1"/>
            <a:r>
              <a:rPr lang="en-US" dirty="0" smtClean="0"/>
              <a:t>Does not treat </a:t>
            </a:r>
            <a:r>
              <a:rPr lang="en-US" b="1" dirty="0" smtClean="0"/>
              <a:t>knowledge</a:t>
            </a:r>
            <a:r>
              <a:rPr lang="en-US" dirty="0" smtClean="0"/>
              <a:t> as fixed, static or confined in books but as something being </a:t>
            </a:r>
            <a:r>
              <a:rPr lang="en-US" b="1" dirty="0" smtClean="0"/>
              <a:t>constructed through various types of experiences</a:t>
            </a:r>
            <a:r>
              <a:rPr lang="en-US" dirty="0" smtClean="0"/>
              <a:t>. </a:t>
            </a:r>
          </a:p>
          <a:p>
            <a:pPr eaLnBrk="1" hangingPunct="1"/>
            <a:r>
              <a:rPr lang="en-US" dirty="0" smtClean="0"/>
              <a:t>Emphasizes in such an educative process that will be continuous, </a:t>
            </a:r>
            <a:r>
              <a:rPr lang="en-US" b="1" dirty="0" smtClean="0"/>
              <a:t>will be self-appraisal, will be peer appraisal,</a:t>
            </a:r>
            <a:r>
              <a:rPr lang="en-US" dirty="0" smtClean="0"/>
              <a:t> will be done by teacher educators, and formal type too. </a:t>
            </a:r>
          </a:p>
          <a:p>
            <a:pPr eaLnBrk="1" hangingPunct="1"/>
            <a:endParaRPr lang="en-US"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686800" cy="1066800"/>
          </a:xfrm>
        </p:spPr>
        <p:txBody>
          <a:bodyPr>
            <a:normAutofit fontScale="90000"/>
          </a:bodyPr>
          <a:lstStyle/>
          <a:p>
            <a:pPr eaLnBrk="1" hangingPunct="1">
              <a:defRPr/>
            </a:pPr>
            <a:r>
              <a:rPr lang="en-US" dirty="0" smtClean="0"/>
              <a:t>Newly visualized Teacher Education Program is designed to-- </a:t>
            </a:r>
            <a:endParaRPr lang="en-US" dirty="0"/>
          </a:p>
        </p:txBody>
      </p:sp>
      <p:sp>
        <p:nvSpPr>
          <p:cNvPr id="18435" name="Content Placeholder 2"/>
          <p:cNvSpPr>
            <a:spLocks noGrp="1"/>
          </p:cNvSpPr>
          <p:nvPr>
            <p:ph idx="1"/>
          </p:nvPr>
        </p:nvSpPr>
        <p:spPr>
          <a:xfrm>
            <a:off x="457200" y="1143000"/>
            <a:ext cx="8229600" cy="5486400"/>
          </a:xfrm>
        </p:spPr>
        <p:txBody>
          <a:bodyPr/>
          <a:lstStyle/>
          <a:p>
            <a:pPr eaLnBrk="1" hangingPunct="1"/>
            <a:r>
              <a:rPr lang="en-US" sz="3200" dirty="0" smtClean="0"/>
              <a:t>Give learners a wider choice of learning activities according to </a:t>
            </a:r>
            <a:r>
              <a:rPr lang="en-US" sz="3200" b="1" dirty="0" smtClean="0"/>
              <a:t>their own interests and capabilities. </a:t>
            </a:r>
          </a:p>
          <a:p>
            <a:pPr eaLnBrk="1" hangingPunct="1"/>
            <a:r>
              <a:rPr lang="en-US" sz="3200" dirty="0" smtClean="0"/>
              <a:t>Build up a personal portfolio of their best teaching plans so as to share among other teachers. </a:t>
            </a:r>
          </a:p>
          <a:p>
            <a:pPr eaLnBrk="1" hangingPunct="1"/>
            <a:r>
              <a:rPr lang="en-US" sz="3200" dirty="0" smtClean="0"/>
              <a:t>Create exciting learning environment </a:t>
            </a:r>
            <a:r>
              <a:rPr lang="en-US" sz="3200" b="1" dirty="0" smtClean="0"/>
              <a:t>of active knowledge creation and sharing. </a:t>
            </a:r>
          </a:p>
          <a:p>
            <a:pPr eaLnBrk="1" hangingPunct="1">
              <a:buFont typeface="Wingdings 2" pitchFamily="18" charset="2"/>
              <a:buNone/>
            </a:pPr>
            <a:endParaRPr lang="en-US" dirty="0" smtClean="0"/>
          </a:p>
          <a:p>
            <a:pPr eaLnBrk="1" hangingPunct="1"/>
            <a:endParaRPr lang="en-US"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fontScale="90000"/>
          </a:bodyPr>
          <a:lstStyle/>
          <a:p>
            <a:pPr eaLnBrk="1" hangingPunct="1">
              <a:defRPr/>
            </a:pPr>
            <a:r>
              <a:rPr lang="en-US" dirty="0" smtClean="0"/>
              <a:t>Newly visualized Teacher Education Program- </a:t>
            </a:r>
            <a:endParaRPr lang="en-US" dirty="0"/>
          </a:p>
        </p:txBody>
      </p:sp>
      <p:sp>
        <p:nvSpPr>
          <p:cNvPr id="17411" name="Content Placeholder 2"/>
          <p:cNvSpPr>
            <a:spLocks noGrp="1"/>
          </p:cNvSpPr>
          <p:nvPr>
            <p:ph idx="1"/>
          </p:nvPr>
        </p:nvSpPr>
        <p:spPr>
          <a:xfrm>
            <a:off x="152400" y="990600"/>
            <a:ext cx="8991600" cy="5867400"/>
          </a:xfrm>
        </p:spPr>
        <p:txBody>
          <a:bodyPr/>
          <a:lstStyle/>
          <a:p>
            <a:pPr eaLnBrk="1" hangingPunct="1">
              <a:buFont typeface="Wingdings 2" pitchFamily="18" charset="2"/>
              <a:buNone/>
            </a:pPr>
            <a:r>
              <a:rPr lang="en-US" sz="3200" smtClean="0">
                <a:solidFill>
                  <a:srgbClr val="FF0000"/>
                </a:solidFill>
              </a:rPr>
              <a:t>Makes the Teachers to be able to : </a:t>
            </a:r>
          </a:p>
          <a:p>
            <a:pPr eaLnBrk="1" hangingPunct="1"/>
            <a:r>
              <a:rPr lang="en-US" sz="3200" smtClean="0"/>
              <a:t>Author and publish experiences and researches conducted. </a:t>
            </a:r>
          </a:p>
          <a:p>
            <a:pPr eaLnBrk="1" hangingPunct="1"/>
            <a:r>
              <a:rPr lang="en-US" sz="3200" smtClean="0"/>
              <a:t>Be central and key participants of curriculum reform and innovation.</a:t>
            </a:r>
          </a:p>
          <a:p>
            <a:pPr eaLnBrk="1" hangingPunct="1"/>
            <a:r>
              <a:rPr lang="en-US" sz="3200" smtClean="0"/>
              <a:t>Encourage learners to work together in a cooperative spirit, help each other with their work as well as be able to evaluate themselves. </a:t>
            </a:r>
          </a:p>
          <a:p>
            <a:pPr eaLnBrk="1" hangingPunct="1"/>
            <a:r>
              <a:rPr lang="en-US" sz="3200" smtClean="0"/>
              <a:t>Help learners publish their own work online portfolios</a:t>
            </a:r>
            <a:r>
              <a:rPr lang="en-US" smtClean="0"/>
              <a: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endParaRPr lang="en-US"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304800" y="685800"/>
            <a:ext cx="8686800" cy="6172200"/>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914399"/>
          </a:xfrm>
        </p:spPr>
        <p:txBody>
          <a:bodyPr>
            <a:normAutofit/>
          </a:bodyPr>
          <a:lstStyle/>
          <a:p>
            <a:r>
              <a:rPr lang="en-US" dirty="0" smtClean="0"/>
              <a:t>Understanding Teaching</a:t>
            </a:r>
            <a:endParaRPr lang="en-US" dirty="0"/>
          </a:p>
        </p:txBody>
      </p:sp>
      <p:sp>
        <p:nvSpPr>
          <p:cNvPr id="3" name="Subtitle 2"/>
          <p:cNvSpPr>
            <a:spLocks noGrp="1"/>
          </p:cNvSpPr>
          <p:nvPr>
            <p:ph type="subTitle" idx="1"/>
          </p:nvPr>
        </p:nvSpPr>
        <p:spPr>
          <a:xfrm>
            <a:off x="304800" y="1371600"/>
            <a:ext cx="8686800" cy="5257800"/>
          </a:xfrm>
        </p:spPr>
        <p:txBody>
          <a:bodyPr>
            <a:normAutofit lnSpcReduction="10000"/>
          </a:bodyPr>
          <a:lstStyle/>
          <a:p>
            <a:r>
              <a:rPr lang="en-US" dirty="0" smtClean="0"/>
              <a:t>Concept of Teaching:  Derived from ‘</a:t>
            </a:r>
            <a:r>
              <a:rPr lang="en-US" dirty="0" err="1" smtClean="0"/>
              <a:t>Taikjan</a:t>
            </a:r>
            <a:r>
              <a:rPr lang="en-US" dirty="0" smtClean="0"/>
              <a:t>’ means to show something</a:t>
            </a:r>
          </a:p>
          <a:p>
            <a:r>
              <a:rPr lang="en-US" dirty="0" smtClean="0"/>
              <a:t>Teaching- ‘a kind of communication’ –Edgar Dale</a:t>
            </a:r>
          </a:p>
          <a:p>
            <a:r>
              <a:rPr lang="en-US" dirty="0" smtClean="0"/>
              <a:t>‘communication and projection of experiences’-G.G Stern</a:t>
            </a:r>
          </a:p>
          <a:p>
            <a:r>
              <a:rPr lang="en-US" dirty="0" smtClean="0"/>
              <a:t>Teaching-Pedagogical </a:t>
            </a:r>
            <a:r>
              <a:rPr lang="en-US" dirty="0" err="1" smtClean="0"/>
              <a:t>behaviour</a:t>
            </a:r>
            <a:r>
              <a:rPr lang="en-US" dirty="0" smtClean="0"/>
              <a:t>, selecting of subject matter, principles, Norms, system analysis and Instruction- interpersonal interaction-learning</a:t>
            </a:r>
          </a:p>
          <a:p>
            <a:r>
              <a:rPr lang="en-US" dirty="0" smtClean="0"/>
              <a:t>‘A complex Process’ ‘interactive communication’ ‘Art’ ‘Science’ ‘a creative process’</a:t>
            </a:r>
          </a:p>
          <a:p>
            <a:endParaRPr lang="en-US"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DEFINITOIN</a:t>
            </a:r>
            <a:endParaRPr lang="en-US" dirty="0"/>
          </a:p>
        </p:txBody>
      </p:sp>
      <p:sp>
        <p:nvSpPr>
          <p:cNvPr id="3" name="Content Placeholder 2"/>
          <p:cNvSpPr>
            <a:spLocks noGrp="1"/>
          </p:cNvSpPr>
          <p:nvPr>
            <p:ph idx="1"/>
          </p:nvPr>
        </p:nvSpPr>
        <p:spPr>
          <a:xfrm>
            <a:off x="228600" y="762000"/>
            <a:ext cx="8763000" cy="5943600"/>
          </a:xfrm>
        </p:spPr>
        <p:txBody>
          <a:bodyPr>
            <a:normAutofit fontScale="92500" lnSpcReduction="20000"/>
          </a:bodyPr>
          <a:lstStyle/>
          <a:p>
            <a:r>
              <a:rPr lang="en-US" dirty="0" smtClean="0"/>
              <a:t>BURTON: Teaching is the stimulation, guidance, direction and encouragement of learning</a:t>
            </a:r>
          </a:p>
          <a:p>
            <a:r>
              <a:rPr lang="en-US" dirty="0" smtClean="0"/>
              <a:t>THOMAS: Teaching is the task of a teacher which is performed for the development of a child.</a:t>
            </a:r>
          </a:p>
          <a:p>
            <a:r>
              <a:rPr lang="en-US" dirty="0" smtClean="0"/>
              <a:t>N. L. GAGE: Teaching is a form of interpersonal influence aimed at changing the behavior potential of another personal</a:t>
            </a:r>
          </a:p>
          <a:p>
            <a:r>
              <a:rPr lang="en-US" dirty="0" smtClean="0"/>
              <a:t>Michael </a:t>
            </a:r>
            <a:r>
              <a:rPr lang="en-US" dirty="0" err="1" smtClean="0"/>
              <a:t>Oakeshort</a:t>
            </a:r>
            <a:r>
              <a:rPr lang="en-US" dirty="0" smtClean="0"/>
              <a:t>: Teaching is two-fold activity of communicating information and communicating judgment.</a:t>
            </a:r>
          </a:p>
          <a:p>
            <a:r>
              <a:rPr lang="en-US" dirty="0" err="1" smtClean="0"/>
              <a:t>Ryburn</a:t>
            </a:r>
            <a:r>
              <a:rPr lang="en-US" dirty="0" smtClean="0"/>
              <a:t>: Teaching is a relationship which helps the child to develop his powers</a:t>
            </a:r>
          </a:p>
          <a:p>
            <a:r>
              <a:rPr lang="en-US" dirty="0" err="1" smtClean="0"/>
              <a:t>B.O.Smith</a:t>
            </a:r>
            <a:r>
              <a:rPr lang="en-US" dirty="0" smtClean="0"/>
              <a:t>: Teaching is a system of actions intended to induce learning.</a:t>
            </a: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3"/>
          <p:cNvSpPr>
            <a:spLocks noGrp="1"/>
          </p:cNvSpPr>
          <p:nvPr>
            <p:ph type="sldNum" sz="quarter" idx="12"/>
          </p:nvPr>
        </p:nvSpPr>
        <p:spPr bwMode="auto">
          <a:xfrm>
            <a:off x="8429625" y="6356350"/>
            <a:ext cx="257175" cy="365125"/>
          </a:xfrm>
          <a:prstGeom prst="rect">
            <a:avLst/>
          </a:prstGeom>
          <a:noFill/>
          <a:ln>
            <a:miter lim="800000"/>
            <a:headEnd/>
            <a:tailEnd/>
          </a:ln>
        </p:spPr>
        <p:txBody>
          <a:bodyPr/>
          <a:lstStyle/>
          <a:p>
            <a:fld id="{FF34B4A4-9DED-4D13-B202-B615DE9438B5}" type="slidenum">
              <a:rPr lang="en-US" altLang="en-US"/>
              <a:pPr/>
              <a:t>3</a:t>
            </a:fld>
            <a:endParaRPr lang="en-US" altLang="en-US"/>
          </a:p>
        </p:txBody>
      </p:sp>
      <p:sp>
        <p:nvSpPr>
          <p:cNvPr id="51203" name="Rectangle 4"/>
          <p:cNvSpPr>
            <a:spLocks noChangeArrowheads="1"/>
          </p:cNvSpPr>
          <p:nvPr/>
        </p:nvSpPr>
        <p:spPr bwMode="auto">
          <a:xfrm>
            <a:off x="857250" y="1428750"/>
            <a:ext cx="7543800" cy="3970338"/>
          </a:xfrm>
          <a:prstGeom prst="rect">
            <a:avLst/>
          </a:prstGeom>
          <a:noFill/>
          <a:ln w="9525">
            <a:noFill/>
            <a:miter lim="800000"/>
            <a:headEnd/>
            <a:tailEnd/>
          </a:ln>
        </p:spPr>
        <p:txBody>
          <a:bodyPr>
            <a:spAutoFit/>
          </a:bodyPr>
          <a:lstStyle/>
          <a:p>
            <a:pPr algn="ctr"/>
            <a:r>
              <a:rPr lang="en-IN" sz="2800"/>
              <a:t>Teaching is basically aligned on three fundamental types of learning outcomes</a:t>
            </a:r>
          </a:p>
          <a:p>
            <a:pPr algn="ctr"/>
            <a:r>
              <a:rPr lang="en-IN" sz="2800">
                <a:solidFill>
                  <a:srgbClr val="0000CC"/>
                </a:solidFill>
              </a:rPr>
              <a:t>:  </a:t>
            </a:r>
            <a:endParaRPr lang="en-US" sz="2800">
              <a:solidFill>
                <a:srgbClr val="0000CC"/>
              </a:solidFill>
            </a:endParaRPr>
          </a:p>
          <a:p>
            <a:pPr algn="ctr"/>
            <a:r>
              <a:rPr lang="en-IN" sz="2800"/>
              <a:t>Knowledge </a:t>
            </a:r>
            <a:endParaRPr lang="en-US" sz="2800"/>
          </a:p>
          <a:p>
            <a:pPr algn="ctr"/>
            <a:r>
              <a:rPr lang="en-IN" sz="2800"/>
              <a:t>Skills  </a:t>
            </a:r>
            <a:endParaRPr lang="en-US" sz="2800"/>
          </a:p>
          <a:p>
            <a:pPr algn="ctr"/>
            <a:r>
              <a:rPr lang="en-IN" sz="2800"/>
              <a:t>Values </a:t>
            </a:r>
            <a:endParaRPr lang="en-US" sz="2800"/>
          </a:p>
          <a:p>
            <a:pPr algn="ctr"/>
            <a:endParaRPr lang="en-IN" sz="2800">
              <a:solidFill>
                <a:srgbClr val="0000CC"/>
              </a:solidFill>
            </a:endParaRPr>
          </a:p>
          <a:p>
            <a:pPr algn="ctr"/>
            <a:r>
              <a:rPr lang="en-IN" sz="2800" b="1">
                <a:solidFill>
                  <a:srgbClr val="FFC000"/>
                </a:solidFill>
              </a:rPr>
              <a:t>S</a:t>
            </a:r>
            <a:r>
              <a:rPr lang="en-IN" sz="2800"/>
              <a:t>pecific, </a:t>
            </a:r>
            <a:r>
              <a:rPr lang="en-IN" sz="2800" b="1">
                <a:solidFill>
                  <a:srgbClr val="FFC000"/>
                </a:solidFill>
              </a:rPr>
              <a:t>M</a:t>
            </a:r>
            <a:r>
              <a:rPr lang="en-IN" sz="2800"/>
              <a:t>easurable, </a:t>
            </a:r>
            <a:r>
              <a:rPr lang="en-IN" sz="2800" b="1">
                <a:solidFill>
                  <a:srgbClr val="FFC000"/>
                </a:solidFill>
              </a:rPr>
              <a:t>A</a:t>
            </a:r>
            <a:r>
              <a:rPr lang="en-IN" sz="2800"/>
              <a:t>chievable, </a:t>
            </a:r>
            <a:r>
              <a:rPr lang="en-IN" sz="2800" b="1">
                <a:solidFill>
                  <a:srgbClr val="FFC000"/>
                </a:solidFill>
              </a:rPr>
              <a:t>R</a:t>
            </a:r>
            <a:r>
              <a:rPr lang="en-IN" sz="2800"/>
              <a:t>ealistic and </a:t>
            </a:r>
            <a:r>
              <a:rPr lang="en-IN" sz="2800" b="1">
                <a:solidFill>
                  <a:srgbClr val="FFC000"/>
                </a:solidFill>
              </a:rPr>
              <a:t>T</a:t>
            </a:r>
            <a:r>
              <a:rPr lang="en-IN" sz="2800"/>
              <a:t>ime-bound </a:t>
            </a:r>
            <a:endParaRPr lang="en-US" sz="2800"/>
          </a:p>
        </p:txBody>
      </p:sp>
      <p:sp>
        <p:nvSpPr>
          <p:cNvPr id="51204" name="Rectangle 5"/>
          <p:cNvSpPr>
            <a:spLocks noChangeArrowheads="1"/>
          </p:cNvSpPr>
          <p:nvPr/>
        </p:nvSpPr>
        <p:spPr bwMode="auto">
          <a:xfrm>
            <a:off x="428625" y="5429250"/>
            <a:ext cx="8501063" cy="1200150"/>
          </a:xfrm>
          <a:prstGeom prst="rect">
            <a:avLst/>
          </a:prstGeom>
          <a:noFill/>
          <a:ln w="9525">
            <a:noFill/>
            <a:miter lim="800000"/>
            <a:headEnd/>
            <a:tailEnd/>
          </a:ln>
        </p:spPr>
        <p:txBody>
          <a:bodyPr>
            <a:spAutoFit/>
          </a:bodyPr>
          <a:lstStyle/>
          <a:p>
            <a:pPr algn="just"/>
            <a:r>
              <a:rPr lang="en-IN" sz="2400"/>
              <a:t>Delivering high-quality instruction requires </a:t>
            </a:r>
            <a:r>
              <a:rPr lang="en-IN" sz="2400" b="1"/>
              <a:t>innovation</a:t>
            </a:r>
            <a:r>
              <a:rPr lang="en-IN" sz="2400"/>
              <a:t>, (defined as “an idea, practice, or object that is perceived as new by an individual or other unit of adoption”) </a:t>
            </a:r>
            <a:endParaRPr lang="en-US" sz="2400"/>
          </a:p>
        </p:txBody>
      </p:sp>
      <p:sp>
        <p:nvSpPr>
          <p:cNvPr id="51205" name="Rectangle 6"/>
          <p:cNvSpPr>
            <a:spLocks noChangeArrowheads="1"/>
          </p:cNvSpPr>
          <p:nvPr/>
        </p:nvSpPr>
        <p:spPr bwMode="auto">
          <a:xfrm>
            <a:off x="2643188" y="428625"/>
            <a:ext cx="4006850" cy="646113"/>
          </a:xfrm>
          <a:prstGeom prst="rect">
            <a:avLst/>
          </a:prstGeom>
          <a:noFill/>
          <a:ln w="9525">
            <a:noFill/>
            <a:miter lim="800000"/>
            <a:headEnd/>
            <a:tailEnd/>
          </a:ln>
        </p:spPr>
        <p:txBody>
          <a:bodyPr wrap="none">
            <a:spAutoFit/>
          </a:bodyPr>
          <a:lstStyle/>
          <a:p>
            <a:pPr algn="ctr"/>
            <a:r>
              <a:rPr lang="en-IN" sz="3600"/>
              <a:t>SMART  Teaching </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idx="4294967295"/>
          </p:nvPr>
        </p:nvSpPr>
        <p:spPr bwMode="auto">
          <a:xfrm>
            <a:off x="1295400" y="0"/>
            <a:ext cx="7848600" cy="1647825"/>
          </a:xfrm>
          <a:prstGeom prst="rect">
            <a:avLst/>
          </a:prstGeom>
          <a:ln>
            <a:miter lim="800000"/>
            <a:headEnd/>
            <a:tailEnd/>
          </a:ln>
        </p:spPr>
        <p:txBody>
          <a:bodyPr/>
          <a:lstStyle/>
          <a:p>
            <a:pPr algn="ctr">
              <a:defRPr/>
            </a:pPr>
            <a:r>
              <a:rPr lang="en-US" sz="2800" b="1" dirty="0" smtClean="0"/>
              <a:t>Establishing New Learning Environments</a:t>
            </a:r>
            <a:r>
              <a:rPr lang="en-US" sz="2400" b="1" dirty="0" smtClean="0">
                <a:solidFill>
                  <a:srgbClr val="0033CC"/>
                </a:solidFill>
              </a:rPr>
              <a:t/>
            </a:r>
            <a:br>
              <a:rPr lang="en-US" sz="2400" b="1" dirty="0" smtClean="0">
                <a:solidFill>
                  <a:srgbClr val="0033CC"/>
                </a:solidFill>
              </a:rPr>
            </a:br>
            <a:endParaRPr lang="en-US" sz="1600" dirty="0" smtClean="0">
              <a:solidFill>
                <a:srgbClr val="0033CC"/>
              </a:solidFill>
            </a:endParaRPr>
          </a:p>
        </p:txBody>
      </p:sp>
      <p:sp>
        <p:nvSpPr>
          <p:cNvPr id="66563" name="Rectangle 3"/>
          <p:cNvSpPr>
            <a:spLocks noGrp="1" noChangeArrowheads="1"/>
          </p:cNvSpPr>
          <p:nvPr>
            <p:ph type="body" idx="4294967295"/>
          </p:nvPr>
        </p:nvSpPr>
        <p:spPr bwMode="auto">
          <a:xfrm>
            <a:off x="500063" y="1066800"/>
            <a:ext cx="8643937" cy="5791200"/>
          </a:xfrm>
          <a:prstGeom prst="rect">
            <a:avLst/>
          </a:prstGeom>
          <a:ln>
            <a:miter lim="800000"/>
            <a:headEnd/>
            <a:tailEnd/>
          </a:ln>
        </p:spPr>
        <p:txBody>
          <a:bodyPr>
            <a:noAutofit/>
          </a:bodyPr>
          <a:lstStyle/>
          <a:p>
            <a:pPr>
              <a:spcBef>
                <a:spcPct val="25000"/>
              </a:spcBef>
              <a:buFont typeface="Wingdings" pitchFamily="2" charset="2"/>
              <a:buNone/>
              <a:defRPr/>
            </a:pPr>
            <a:r>
              <a:rPr lang="en-US" b="1" dirty="0" smtClean="0"/>
              <a:t>Teacher-centered instruction 	</a:t>
            </a:r>
            <a:r>
              <a:rPr lang="en-US" b="1" dirty="0" smtClean="0">
                <a:sym typeface="Wingdings" pitchFamily="2" charset="2"/>
              </a:rPr>
              <a:t></a:t>
            </a:r>
            <a:r>
              <a:rPr lang="en-US" b="1" dirty="0" smtClean="0"/>
              <a:t> Learner – </a:t>
            </a:r>
          </a:p>
          <a:p>
            <a:pPr>
              <a:spcBef>
                <a:spcPct val="25000"/>
              </a:spcBef>
              <a:buFont typeface="Wingdings" pitchFamily="2" charset="2"/>
              <a:buNone/>
              <a:defRPr/>
            </a:pPr>
            <a:r>
              <a:rPr lang="en-US" b="1" dirty="0" smtClean="0"/>
              <a:t>                                                  centered               environments</a:t>
            </a:r>
          </a:p>
          <a:p>
            <a:pPr>
              <a:spcBef>
                <a:spcPct val="25000"/>
              </a:spcBef>
              <a:buFont typeface="Wingdings" pitchFamily="2" charset="2"/>
              <a:buNone/>
              <a:defRPr/>
            </a:pPr>
            <a:r>
              <a:rPr lang="en-US" b="1" dirty="0" smtClean="0"/>
              <a:t>Single sense stimulation       </a:t>
            </a:r>
            <a:r>
              <a:rPr lang="en-US" b="1" dirty="0" smtClean="0">
                <a:sym typeface="Wingdings" pitchFamily="2" charset="2"/>
              </a:rPr>
              <a:t></a:t>
            </a:r>
            <a:r>
              <a:rPr lang="en-US" b="1" dirty="0" smtClean="0"/>
              <a:t> Multisensory   </a:t>
            </a:r>
          </a:p>
          <a:p>
            <a:pPr>
              <a:spcBef>
                <a:spcPct val="25000"/>
              </a:spcBef>
              <a:buFont typeface="Wingdings" pitchFamily="2" charset="2"/>
              <a:buNone/>
              <a:defRPr/>
            </a:pPr>
            <a:r>
              <a:rPr lang="en-US" b="1" dirty="0" smtClean="0"/>
              <a:t>                                                        stimulation</a:t>
            </a:r>
          </a:p>
          <a:p>
            <a:pPr>
              <a:spcBef>
                <a:spcPct val="25000"/>
              </a:spcBef>
              <a:buFont typeface="Wingdings" pitchFamily="2" charset="2"/>
              <a:buNone/>
              <a:defRPr/>
            </a:pPr>
            <a:r>
              <a:rPr lang="en-US" b="1" dirty="0" smtClean="0"/>
              <a:t>Single path progression  	</a:t>
            </a:r>
            <a:r>
              <a:rPr lang="en-US" b="1" dirty="0" smtClean="0">
                <a:sym typeface="Wingdings" pitchFamily="2" charset="2"/>
              </a:rPr>
              <a:t></a:t>
            </a:r>
            <a:r>
              <a:rPr lang="en-US" b="1" dirty="0" smtClean="0"/>
              <a:t> Multipath </a:t>
            </a:r>
          </a:p>
          <a:p>
            <a:pPr>
              <a:spcBef>
                <a:spcPct val="25000"/>
              </a:spcBef>
              <a:buFont typeface="Wingdings" pitchFamily="2" charset="2"/>
              <a:buNone/>
              <a:defRPr/>
            </a:pPr>
            <a:r>
              <a:rPr lang="en-US" b="1" dirty="0" smtClean="0"/>
              <a:t>                                                      progression</a:t>
            </a:r>
          </a:p>
          <a:p>
            <a:pPr>
              <a:spcBef>
                <a:spcPct val="25000"/>
              </a:spcBef>
              <a:buFont typeface="Wingdings" pitchFamily="2" charset="2"/>
              <a:buNone/>
              <a:defRPr/>
            </a:pPr>
            <a:r>
              <a:rPr lang="en-US" b="1" dirty="0" smtClean="0"/>
              <a:t>Single Media                   	</a:t>
            </a:r>
            <a:r>
              <a:rPr lang="en-US" b="1" dirty="0" smtClean="0">
                <a:sym typeface="Wingdings" pitchFamily="2" charset="2"/>
              </a:rPr>
              <a:t></a:t>
            </a:r>
            <a:r>
              <a:rPr lang="en-US" b="1" dirty="0" smtClean="0"/>
              <a:t> Multiple media</a:t>
            </a:r>
          </a:p>
          <a:p>
            <a:pPr>
              <a:spcBef>
                <a:spcPct val="25000"/>
              </a:spcBef>
              <a:buFont typeface="Wingdings" pitchFamily="2" charset="2"/>
              <a:buNone/>
              <a:defRPr/>
            </a:pPr>
            <a:r>
              <a:rPr lang="en-US" b="1" dirty="0" smtClean="0"/>
              <a:t>Isolated Work                  	</a:t>
            </a:r>
            <a:r>
              <a:rPr lang="en-US" b="1" dirty="0" smtClean="0">
                <a:sym typeface="Wingdings" pitchFamily="2" charset="2"/>
              </a:rPr>
              <a:t></a:t>
            </a:r>
            <a:r>
              <a:rPr lang="en-US" b="1" dirty="0" smtClean="0"/>
              <a:t> Collaborative work</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endParaRPr lang="en-US" dirty="0"/>
          </a:p>
        </p:txBody>
      </p:sp>
      <p:sp>
        <p:nvSpPr>
          <p:cNvPr id="3" name="Content Placeholder 2"/>
          <p:cNvSpPr>
            <a:spLocks noGrp="1"/>
          </p:cNvSpPr>
          <p:nvPr>
            <p:ph idx="1"/>
          </p:nvPr>
        </p:nvSpPr>
        <p:spPr>
          <a:xfrm>
            <a:off x="0" y="914400"/>
            <a:ext cx="8991600" cy="5394960"/>
          </a:xfrm>
        </p:spPr>
        <p:txBody>
          <a:bodyPr>
            <a:normAutofit lnSpcReduction="10000"/>
          </a:bodyPr>
          <a:lstStyle/>
          <a:p>
            <a:pPr>
              <a:spcBef>
                <a:spcPct val="25000"/>
              </a:spcBef>
              <a:buFont typeface="Wingdings" pitchFamily="2" charset="2"/>
              <a:buNone/>
              <a:defRPr/>
            </a:pPr>
            <a:r>
              <a:rPr lang="en-US" b="1" dirty="0" smtClean="0"/>
              <a:t>Information Delivery          </a:t>
            </a:r>
            <a:r>
              <a:rPr lang="en-US" b="1" dirty="0" smtClean="0">
                <a:sym typeface="Wingdings" pitchFamily="2" charset="2"/>
              </a:rPr>
              <a:t></a:t>
            </a:r>
            <a:r>
              <a:rPr lang="en-US" b="1" dirty="0" smtClean="0"/>
              <a:t> Information exchange</a:t>
            </a:r>
          </a:p>
          <a:p>
            <a:pPr>
              <a:spcBef>
                <a:spcPct val="25000"/>
              </a:spcBef>
              <a:buFont typeface="Wingdings" pitchFamily="2" charset="2"/>
              <a:buNone/>
              <a:defRPr/>
            </a:pPr>
            <a:r>
              <a:rPr lang="en-US" b="1" dirty="0" smtClean="0"/>
              <a:t>Passive learning                   </a:t>
            </a:r>
            <a:r>
              <a:rPr lang="en-US" b="1" dirty="0" smtClean="0">
                <a:sym typeface="Wingdings" pitchFamily="2" charset="2"/>
              </a:rPr>
              <a:t></a:t>
            </a:r>
            <a:r>
              <a:rPr lang="en-US" b="1" dirty="0" smtClean="0"/>
              <a:t> Active/inquiry </a:t>
            </a:r>
          </a:p>
          <a:p>
            <a:pPr>
              <a:spcBef>
                <a:spcPct val="25000"/>
              </a:spcBef>
              <a:buFont typeface="Wingdings" pitchFamily="2" charset="2"/>
              <a:buNone/>
              <a:defRPr/>
            </a:pPr>
            <a:r>
              <a:rPr lang="en-US" b="1" dirty="0" smtClean="0"/>
              <a:t>                                                    based learning</a:t>
            </a:r>
          </a:p>
          <a:p>
            <a:pPr>
              <a:spcBef>
                <a:spcPct val="25000"/>
              </a:spcBef>
              <a:buFont typeface="Wingdings" pitchFamily="2" charset="2"/>
              <a:buNone/>
              <a:defRPr/>
            </a:pPr>
            <a:r>
              <a:rPr lang="en-US" b="1" dirty="0" smtClean="0"/>
              <a:t>Factual/literal thinking 	</a:t>
            </a:r>
            <a:r>
              <a:rPr lang="en-US" b="1" dirty="0" smtClean="0">
                <a:sym typeface="Wingdings" pitchFamily="2" charset="2"/>
              </a:rPr>
              <a:t></a:t>
            </a:r>
            <a:r>
              <a:rPr lang="en-US" b="1" dirty="0" smtClean="0"/>
              <a:t> Critical &amp; informed </a:t>
            </a:r>
          </a:p>
          <a:p>
            <a:pPr>
              <a:spcBef>
                <a:spcPct val="25000"/>
              </a:spcBef>
              <a:buFont typeface="Wingdings" pitchFamily="2" charset="2"/>
              <a:buNone/>
              <a:defRPr/>
            </a:pPr>
            <a:r>
              <a:rPr lang="en-US" b="1" dirty="0" smtClean="0"/>
              <a:t>                                                      decision making</a:t>
            </a:r>
          </a:p>
          <a:p>
            <a:pPr>
              <a:spcBef>
                <a:spcPct val="25000"/>
              </a:spcBef>
              <a:buFont typeface="Wingdings" pitchFamily="2" charset="2"/>
              <a:buNone/>
              <a:defRPr/>
            </a:pPr>
            <a:r>
              <a:rPr lang="en-US" b="1" dirty="0" smtClean="0"/>
              <a:t>Reactive response           	 </a:t>
            </a:r>
            <a:r>
              <a:rPr lang="en-US" b="1" dirty="0" smtClean="0">
                <a:sym typeface="Wingdings" pitchFamily="2" charset="2"/>
              </a:rPr>
              <a:t></a:t>
            </a:r>
            <a:r>
              <a:rPr lang="en-US" b="1" dirty="0" smtClean="0"/>
              <a:t> Proactive/planned </a:t>
            </a:r>
          </a:p>
          <a:p>
            <a:pPr>
              <a:spcBef>
                <a:spcPct val="25000"/>
              </a:spcBef>
              <a:buFont typeface="Wingdings" pitchFamily="2" charset="2"/>
              <a:buNone/>
              <a:defRPr/>
            </a:pPr>
            <a:r>
              <a:rPr lang="en-US" b="1" dirty="0" smtClean="0"/>
              <a:t>                                                       action</a:t>
            </a:r>
          </a:p>
          <a:p>
            <a:pPr>
              <a:spcBef>
                <a:spcPct val="25000"/>
              </a:spcBef>
              <a:buFont typeface="Wingdings" pitchFamily="2" charset="2"/>
              <a:buNone/>
              <a:defRPr/>
            </a:pPr>
            <a:r>
              <a:rPr lang="en-US" b="1" dirty="0" smtClean="0"/>
              <a:t>Isolated, artificial context 	</a:t>
            </a:r>
            <a:r>
              <a:rPr lang="en-US" b="1" dirty="0" smtClean="0">
                <a:sym typeface="Wingdings" pitchFamily="2" charset="2"/>
              </a:rPr>
              <a:t></a:t>
            </a:r>
            <a:r>
              <a:rPr lang="en-US" b="1" dirty="0" smtClean="0"/>
              <a:t> authentic, real world   </a:t>
            </a:r>
          </a:p>
          <a:p>
            <a:pPr>
              <a:spcBef>
                <a:spcPct val="25000"/>
              </a:spcBef>
              <a:buFont typeface="Wingdings" pitchFamily="2" charset="2"/>
              <a:buNone/>
              <a:defRPr/>
            </a:pPr>
            <a:r>
              <a:rPr lang="en-US" b="1" dirty="0" smtClean="0"/>
              <a:t>                                                       context</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a:bodyPr>
          <a:lstStyle/>
          <a:p>
            <a:r>
              <a:rPr lang="en-US" dirty="0" smtClean="0"/>
              <a:t>DIAGRAMMATIC PRESENTATION</a:t>
            </a:r>
            <a:endParaRPr lang="en-US" dirty="0"/>
          </a:p>
        </p:txBody>
      </p:sp>
      <p:sp>
        <p:nvSpPr>
          <p:cNvPr id="51" name="Oval 50"/>
          <p:cNvSpPr/>
          <p:nvPr/>
        </p:nvSpPr>
        <p:spPr>
          <a:xfrm>
            <a:off x="2438400" y="2667000"/>
            <a:ext cx="3962400" cy="2667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Components of Teaching</a:t>
            </a:r>
            <a:endParaRPr lang="en-US" sz="3600" dirty="0"/>
          </a:p>
        </p:txBody>
      </p:sp>
      <p:cxnSp>
        <p:nvCxnSpPr>
          <p:cNvPr id="53" name="Straight Arrow Connector 52"/>
          <p:cNvCxnSpPr>
            <a:stCxn id="51" idx="0"/>
          </p:cNvCxnSpPr>
          <p:nvPr/>
        </p:nvCxnSpPr>
        <p:spPr>
          <a:xfrm flipH="1" flipV="1">
            <a:off x="4343400" y="2057400"/>
            <a:ext cx="762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51" idx="2"/>
          </p:cNvCxnSpPr>
          <p:nvPr/>
        </p:nvCxnSpPr>
        <p:spPr>
          <a:xfrm flipH="1" flipV="1">
            <a:off x="1524000" y="3962400"/>
            <a:ext cx="9144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stCxn id="51" idx="6"/>
          </p:cNvCxnSpPr>
          <p:nvPr/>
        </p:nvCxnSpPr>
        <p:spPr>
          <a:xfrm flipV="1">
            <a:off x="6400800" y="3962400"/>
            <a:ext cx="11430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51" idx="4"/>
          </p:cNvCxnSpPr>
          <p:nvPr/>
        </p:nvCxnSpPr>
        <p:spPr>
          <a:xfrm>
            <a:off x="4419600" y="5334000"/>
            <a:ext cx="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4" name="Oval 63"/>
          <p:cNvSpPr/>
          <p:nvPr/>
        </p:nvSpPr>
        <p:spPr>
          <a:xfrm>
            <a:off x="3505200" y="1143000"/>
            <a:ext cx="1752600"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INSTRUCTIONAL GOAL</a:t>
            </a:r>
            <a:endParaRPr lang="en-US" dirty="0"/>
          </a:p>
        </p:txBody>
      </p:sp>
      <p:sp>
        <p:nvSpPr>
          <p:cNvPr id="65" name="Oval 64"/>
          <p:cNvSpPr/>
          <p:nvPr/>
        </p:nvSpPr>
        <p:spPr>
          <a:xfrm>
            <a:off x="228600" y="3200400"/>
            <a:ext cx="1905000" cy="1828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ENTERING BEHAVIOUR</a:t>
            </a:r>
            <a:endParaRPr lang="en-US" dirty="0"/>
          </a:p>
        </p:txBody>
      </p:sp>
      <p:sp>
        <p:nvSpPr>
          <p:cNvPr id="66" name="Oval 65"/>
          <p:cNvSpPr/>
          <p:nvPr/>
        </p:nvSpPr>
        <p:spPr>
          <a:xfrm>
            <a:off x="6934200" y="3200400"/>
            <a:ext cx="1828800" cy="1600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PERFORMANCE ASSESSMENT</a:t>
            </a:r>
            <a:endParaRPr lang="en-US" dirty="0"/>
          </a:p>
        </p:txBody>
      </p:sp>
      <p:sp>
        <p:nvSpPr>
          <p:cNvPr id="67" name="Oval 66"/>
          <p:cNvSpPr/>
          <p:nvPr/>
        </p:nvSpPr>
        <p:spPr>
          <a:xfrm>
            <a:off x="3581400" y="5562600"/>
            <a:ext cx="1752600" cy="1219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INSTRUCTIONAL PROCEDURE</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endParaRPr lang="en-US" dirty="0"/>
          </a:p>
        </p:txBody>
      </p:sp>
      <p:sp>
        <p:nvSpPr>
          <p:cNvPr id="3" name="Content Placeholder 2"/>
          <p:cNvSpPr>
            <a:spLocks noGrp="1"/>
          </p:cNvSpPr>
          <p:nvPr>
            <p:ph idx="1"/>
          </p:nvPr>
        </p:nvSpPr>
        <p:spPr>
          <a:xfrm>
            <a:off x="457200" y="1143000"/>
            <a:ext cx="8229600" cy="5166360"/>
          </a:xfrm>
        </p:spPr>
        <p:txBody>
          <a:bodyPr/>
          <a:lstStyle/>
          <a:p>
            <a:endParaRPr lang="en-US" dirty="0"/>
          </a:p>
        </p:txBody>
      </p:sp>
      <p:sp>
        <p:nvSpPr>
          <p:cNvPr id="4" name="Oval 3"/>
          <p:cNvSpPr/>
          <p:nvPr/>
        </p:nvSpPr>
        <p:spPr>
          <a:xfrm>
            <a:off x="2438400" y="3124200"/>
            <a:ext cx="3962400" cy="2743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MODES  of TEACHING</a:t>
            </a:r>
            <a:endParaRPr lang="en-US" sz="3600" dirty="0"/>
          </a:p>
        </p:txBody>
      </p:sp>
      <p:cxnSp>
        <p:nvCxnSpPr>
          <p:cNvPr id="5" name="Straight Arrow Connector 4"/>
          <p:cNvCxnSpPr>
            <a:stCxn id="4" idx="0"/>
          </p:cNvCxnSpPr>
          <p:nvPr/>
        </p:nvCxnSpPr>
        <p:spPr>
          <a:xfrm flipH="1" flipV="1">
            <a:off x="4343400" y="2057400"/>
            <a:ext cx="76200" cy="1066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a:stCxn id="4" idx="2"/>
          </p:cNvCxnSpPr>
          <p:nvPr/>
        </p:nvCxnSpPr>
        <p:spPr>
          <a:xfrm flipH="1" flipV="1">
            <a:off x="1828800" y="3962400"/>
            <a:ext cx="6096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4" idx="6"/>
          </p:cNvCxnSpPr>
          <p:nvPr/>
        </p:nvCxnSpPr>
        <p:spPr>
          <a:xfrm flipV="1">
            <a:off x="6400800" y="3962400"/>
            <a:ext cx="11430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4" idx="4"/>
          </p:cNvCxnSpPr>
          <p:nvPr/>
        </p:nvCxnSpPr>
        <p:spPr>
          <a:xfrm>
            <a:off x="4419600" y="5867400"/>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2590800" y="1143000"/>
            <a:ext cx="3276600" cy="1371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INSTRUCTION-</a:t>
            </a:r>
          </a:p>
          <a:p>
            <a:pPr algn="ctr"/>
            <a:r>
              <a:rPr lang="en-US" dirty="0" smtClean="0"/>
              <a:t>DEVLOPMENT OF COGNITIVE DOMAIN</a:t>
            </a:r>
            <a:endParaRPr lang="en-US" dirty="0"/>
          </a:p>
        </p:txBody>
      </p:sp>
      <p:sp>
        <p:nvSpPr>
          <p:cNvPr id="10" name="Oval 9"/>
          <p:cNvSpPr/>
          <p:nvPr/>
        </p:nvSpPr>
        <p:spPr>
          <a:xfrm>
            <a:off x="6629400" y="2971800"/>
            <a:ext cx="2133600" cy="2895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TRAINING-DEVLOPMENT OF PSYCOMOTOR DOMAIN</a:t>
            </a:r>
          </a:p>
          <a:p>
            <a:pPr algn="ctr"/>
            <a:endParaRPr lang="en-US" dirty="0"/>
          </a:p>
        </p:txBody>
      </p:sp>
      <p:sp>
        <p:nvSpPr>
          <p:cNvPr id="12" name="Oval 11"/>
          <p:cNvSpPr/>
          <p:nvPr/>
        </p:nvSpPr>
        <p:spPr>
          <a:xfrm>
            <a:off x="304800" y="3124200"/>
            <a:ext cx="2057400" cy="2971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INSTRUCTION-DEVLOPMENT OF</a:t>
            </a:r>
          </a:p>
          <a:p>
            <a:pPr algn="ctr"/>
            <a:r>
              <a:rPr lang="en-US" dirty="0" smtClean="0"/>
              <a:t>EFFECTIVE DOMAIN</a:t>
            </a:r>
          </a:p>
          <a:p>
            <a:pPr algn="ct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endParaRPr lang="en-US" dirty="0"/>
          </a:p>
        </p:txBody>
      </p:sp>
      <p:sp>
        <p:nvSpPr>
          <p:cNvPr id="3" name="Content Placeholder 2"/>
          <p:cNvSpPr>
            <a:spLocks noGrp="1"/>
          </p:cNvSpPr>
          <p:nvPr>
            <p:ph idx="1"/>
          </p:nvPr>
        </p:nvSpPr>
        <p:spPr>
          <a:xfrm>
            <a:off x="152400" y="1295400"/>
            <a:ext cx="8839200" cy="5562600"/>
          </a:xfrm>
        </p:spPr>
        <p:txBody>
          <a:bodyPr/>
          <a:lstStyle/>
          <a:p>
            <a:endParaRPr lang="en-US" dirty="0"/>
          </a:p>
        </p:txBody>
      </p:sp>
      <p:sp>
        <p:nvSpPr>
          <p:cNvPr id="4" name="Title 10"/>
          <p:cNvSpPr txBox="1">
            <a:spLocks/>
          </p:cNvSpPr>
          <p:nvPr/>
        </p:nvSpPr>
        <p:spPr>
          <a:xfrm>
            <a:off x="457200" y="274638"/>
            <a:ext cx="8229600" cy="1143000"/>
          </a:xfrm>
          <a:prstGeom prst="rect">
            <a:avLst/>
          </a:prstGeom>
        </p:spPr>
        <p:txBody>
          <a:bodyPr vert="horz" anchor="ctr">
            <a:normAutofit fontScale="97500"/>
            <a:scene3d>
              <a:camera prst="orthographicFront"/>
              <a:lightRig rig="soft" dir="t">
                <a:rot lat="0" lon="0" rev="1680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100" b="1" i="0"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rPr>
              <a:t>DIAGRAMMATIC PRESENTATION</a:t>
            </a:r>
            <a:endParaRPr kumimoji="0" lang="en-US" sz="4100" b="1" i="0"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endParaRPr>
          </a:p>
        </p:txBody>
      </p:sp>
      <p:sp>
        <p:nvSpPr>
          <p:cNvPr id="5" name="Oval 4"/>
          <p:cNvSpPr/>
          <p:nvPr/>
        </p:nvSpPr>
        <p:spPr>
          <a:xfrm>
            <a:off x="2438400" y="2667000"/>
            <a:ext cx="3962400" cy="2667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FIVE PROCESESS OF TEACHING</a:t>
            </a:r>
            <a:endParaRPr lang="en-US" sz="3600" dirty="0"/>
          </a:p>
        </p:txBody>
      </p:sp>
      <p:cxnSp>
        <p:nvCxnSpPr>
          <p:cNvPr id="6" name="Straight Arrow Connector 5"/>
          <p:cNvCxnSpPr/>
          <p:nvPr/>
        </p:nvCxnSpPr>
        <p:spPr>
          <a:xfrm flipH="1" flipV="1">
            <a:off x="3505200" y="2286000"/>
            <a:ext cx="762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5" idx="2"/>
          </p:cNvCxnSpPr>
          <p:nvPr/>
        </p:nvCxnSpPr>
        <p:spPr>
          <a:xfrm flipH="1" flipV="1">
            <a:off x="1524000" y="3962400"/>
            <a:ext cx="9144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5" idx="6"/>
          </p:cNvCxnSpPr>
          <p:nvPr/>
        </p:nvCxnSpPr>
        <p:spPr>
          <a:xfrm flipV="1">
            <a:off x="6400800" y="3962400"/>
            <a:ext cx="11430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5" idx="4"/>
          </p:cNvCxnSpPr>
          <p:nvPr/>
        </p:nvCxnSpPr>
        <p:spPr>
          <a:xfrm>
            <a:off x="4419600" y="5334000"/>
            <a:ext cx="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676400" y="1143000"/>
            <a:ext cx="3048000" cy="1371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MAKING AND USING KNOWLEDGE</a:t>
            </a:r>
            <a:endParaRPr lang="en-US" dirty="0"/>
          </a:p>
        </p:txBody>
      </p:sp>
      <p:sp>
        <p:nvSpPr>
          <p:cNvPr id="11" name="Oval 10"/>
          <p:cNvSpPr/>
          <p:nvPr/>
        </p:nvSpPr>
        <p:spPr>
          <a:xfrm>
            <a:off x="152400" y="3200400"/>
            <a:ext cx="1752600" cy="2438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TEACHING WITH STRATEGIES</a:t>
            </a:r>
            <a:endParaRPr lang="en-US" dirty="0"/>
          </a:p>
        </p:txBody>
      </p:sp>
      <p:sp>
        <p:nvSpPr>
          <p:cNvPr id="12" name="Oval 11"/>
          <p:cNvSpPr/>
          <p:nvPr/>
        </p:nvSpPr>
        <p:spPr>
          <a:xfrm>
            <a:off x="6858000" y="3200400"/>
            <a:ext cx="1905000" cy="2209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CONTROLLING TEACHER’S PERSONALITY</a:t>
            </a:r>
            <a:endParaRPr lang="en-US" dirty="0"/>
          </a:p>
        </p:txBody>
      </p:sp>
      <p:sp>
        <p:nvSpPr>
          <p:cNvPr id="13" name="Oval 12"/>
          <p:cNvSpPr/>
          <p:nvPr/>
        </p:nvSpPr>
        <p:spPr>
          <a:xfrm>
            <a:off x="2743200" y="5562600"/>
            <a:ext cx="3352800" cy="1219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CREATING INTERPERSONAL CLIMATE</a:t>
            </a:r>
            <a:endParaRPr lang="en-US" dirty="0"/>
          </a:p>
        </p:txBody>
      </p:sp>
      <p:sp>
        <p:nvSpPr>
          <p:cNvPr id="14" name="Oval 13"/>
          <p:cNvSpPr/>
          <p:nvPr/>
        </p:nvSpPr>
        <p:spPr>
          <a:xfrm>
            <a:off x="6096000" y="1524000"/>
            <a:ext cx="2286000" cy="1447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SHAPING THE SCHOOLS</a:t>
            </a:r>
            <a:endParaRPr lang="en-US" dirty="0"/>
          </a:p>
        </p:txBody>
      </p:sp>
      <p:cxnSp>
        <p:nvCxnSpPr>
          <p:cNvPr id="16" name="Straight Arrow Connector 15"/>
          <p:cNvCxnSpPr>
            <a:stCxn id="5" idx="7"/>
            <a:endCxn id="14" idx="3"/>
          </p:cNvCxnSpPr>
          <p:nvPr/>
        </p:nvCxnSpPr>
        <p:spPr>
          <a:xfrm flipV="1">
            <a:off x="5820520" y="2759775"/>
            <a:ext cx="610257" cy="2977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304800" y="914400"/>
            <a:ext cx="8382000" cy="5943600"/>
          </a:xfrm>
        </p:spPr>
        <p:txBody>
          <a:bodyPr/>
          <a:lstStyle/>
          <a:p>
            <a:endParaRPr lang="en-US" dirty="0"/>
          </a:p>
        </p:txBody>
      </p:sp>
      <p:sp>
        <p:nvSpPr>
          <p:cNvPr id="4" name="Title 10"/>
          <p:cNvSpPr txBox="1">
            <a:spLocks/>
          </p:cNvSpPr>
          <p:nvPr/>
        </p:nvSpPr>
        <p:spPr>
          <a:xfrm>
            <a:off x="457200" y="274638"/>
            <a:ext cx="8229600" cy="1143000"/>
          </a:xfrm>
          <a:prstGeom prst="rect">
            <a:avLst/>
          </a:prstGeom>
        </p:spPr>
        <p:txBody>
          <a:bodyPr vert="horz" anchor="ctr">
            <a:normAutofit fontScale="97500"/>
            <a:scene3d>
              <a:camera prst="orthographicFront"/>
              <a:lightRig rig="soft" dir="t">
                <a:rot lat="0" lon="0" rev="1680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100" b="1" i="0"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rPr>
              <a:t>DIAGRAMMATIC PRESENTATION</a:t>
            </a:r>
            <a:endParaRPr kumimoji="0" lang="en-US" sz="4100" b="1" i="0"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endParaRPr>
          </a:p>
        </p:txBody>
      </p:sp>
      <p:sp>
        <p:nvSpPr>
          <p:cNvPr id="5" name="Oval 4"/>
          <p:cNvSpPr/>
          <p:nvPr/>
        </p:nvSpPr>
        <p:spPr>
          <a:xfrm>
            <a:off x="2438400" y="2667000"/>
            <a:ext cx="3810000" cy="2667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FIVE  Ms OF TEACHING</a:t>
            </a:r>
            <a:endParaRPr lang="en-US" sz="3600" dirty="0"/>
          </a:p>
        </p:txBody>
      </p:sp>
      <p:cxnSp>
        <p:nvCxnSpPr>
          <p:cNvPr id="6" name="Straight Arrow Connector 5"/>
          <p:cNvCxnSpPr/>
          <p:nvPr/>
        </p:nvCxnSpPr>
        <p:spPr>
          <a:xfrm flipH="1" flipV="1">
            <a:off x="3505200" y="2286000"/>
            <a:ext cx="762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5" idx="2"/>
          </p:cNvCxnSpPr>
          <p:nvPr/>
        </p:nvCxnSpPr>
        <p:spPr>
          <a:xfrm flipH="1" flipV="1">
            <a:off x="1524000" y="3962400"/>
            <a:ext cx="9144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5" idx="6"/>
          </p:cNvCxnSpPr>
          <p:nvPr/>
        </p:nvCxnSpPr>
        <p:spPr>
          <a:xfrm flipV="1">
            <a:off x="6248400" y="3962400"/>
            <a:ext cx="12954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5" idx="4"/>
          </p:cNvCxnSpPr>
          <p:nvPr/>
        </p:nvCxnSpPr>
        <p:spPr>
          <a:xfrm>
            <a:off x="4343400" y="5334000"/>
            <a:ext cx="762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2209800" y="1143000"/>
            <a:ext cx="2514600" cy="1371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MATTER</a:t>
            </a:r>
            <a:endParaRPr lang="en-US" sz="2400" dirty="0"/>
          </a:p>
        </p:txBody>
      </p:sp>
      <p:sp>
        <p:nvSpPr>
          <p:cNvPr id="11" name="Oval 10"/>
          <p:cNvSpPr/>
          <p:nvPr/>
        </p:nvSpPr>
        <p:spPr>
          <a:xfrm>
            <a:off x="152400" y="3200400"/>
            <a:ext cx="2057400" cy="1981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MANAGEMENT</a:t>
            </a:r>
            <a:endParaRPr lang="en-US" sz="2400" dirty="0"/>
          </a:p>
        </p:txBody>
      </p:sp>
      <p:sp>
        <p:nvSpPr>
          <p:cNvPr id="12" name="Oval 11"/>
          <p:cNvSpPr/>
          <p:nvPr/>
        </p:nvSpPr>
        <p:spPr>
          <a:xfrm>
            <a:off x="6477000" y="3200400"/>
            <a:ext cx="2286000" cy="1752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MANNER</a:t>
            </a:r>
            <a:endParaRPr lang="en-US" sz="2400" dirty="0"/>
          </a:p>
        </p:txBody>
      </p:sp>
      <p:sp>
        <p:nvSpPr>
          <p:cNvPr id="13" name="Oval 12"/>
          <p:cNvSpPr/>
          <p:nvPr/>
        </p:nvSpPr>
        <p:spPr>
          <a:xfrm>
            <a:off x="2743200" y="5562600"/>
            <a:ext cx="3352800" cy="1219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MOTIVATION</a:t>
            </a:r>
            <a:endParaRPr lang="en-US" sz="2400" dirty="0"/>
          </a:p>
        </p:txBody>
      </p:sp>
      <p:sp>
        <p:nvSpPr>
          <p:cNvPr id="14" name="Oval 13"/>
          <p:cNvSpPr/>
          <p:nvPr/>
        </p:nvSpPr>
        <p:spPr>
          <a:xfrm>
            <a:off x="6096000" y="1524000"/>
            <a:ext cx="2286000" cy="1447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METHOD</a:t>
            </a:r>
            <a:endParaRPr lang="en-US" sz="2400" dirty="0"/>
          </a:p>
        </p:txBody>
      </p:sp>
      <p:cxnSp>
        <p:nvCxnSpPr>
          <p:cNvPr id="15" name="Straight Arrow Connector 14"/>
          <p:cNvCxnSpPr>
            <a:stCxn id="5" idx="7"/>
            <a:endCxn id="14" idx="3"/>
          </p:cNvCxnSpPr>
          <p:nvPr/>
        </p:nvCxnSpPr>
        <p:spPr>
          <a:xfrm flipV="1">
            <a:off x="5690438" y="2759775"/>
            <a:ext cx="740339" cy="2977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endParaRPr lang="en-US" dirty="0"/>
          </a:p>
        </p:txBody>
      </p:sp>
      <p:sp>
        <p:nvSpPr>
          <p:cNvPr id="3" name="Content Placeholder 2"/>
          <p:cNvSpPr>
            <a:spLocks noGrp="1"/>
          </p:cNvSpPr>
          <p:nvPr>
            <p:ph idx="1"/>
          </p:nvPr>
        </p:nvSpPr>
        <p:spPr>
          <a:xfrm>
            <a:off x="152400" y="685800"/>
            <a:ext cx="8534400" cy="5943600"/>
          </a:xfrm>
        </p:spPr>
        <p:txBody>
          <a:bodyPr/>
          <a:lstStyle/>
          <a:p>
            <a:endParaRPr lang="en-US" dirty="0"/>
          </a:p>
        </p:txBody>
      </p:sp>
      <p:sp>
        <p:nvSpPr>
          <p:cNvPr id="4" name="Title 10"/>
          <p:cNvSpPr txBox="1">
            <a:spLocks/>
          </p:cNvSpPr>
          <p:nvPr/>
        </p:nvSpPr>
        <p:spPr>
          <a:xfrm>
            <a:off x="457200" y="274638"/>
            <a:ext cx="8229600" cy="1143000"/>
          </a:xfrm>
          <a:prstGeom prst="rect">
            <a:avLst/>
          </a:prstGeom>
        </p:spPr>
        <p:txBody>
          <a:bodyPr vert="horz" anchor="ctr">
            <a:normAutofit fontScale="97500"/>
            <a:scene3d>
              <a:camera prst="orthographicFront"/>
              <a:lightRig rig="soft" dir="t">
                <a:rot lat="0" lon="0" rev="1680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100" b="1" i="0" u="none" strike="noStrike" kern="1200" cap="none" spc="0" normalizeH="0" baseline="0" noProof="0"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rPr>
              <a:t>DIAGRAMMATIC PRESENTATION</a:t>
            </a:r>
            <a:endParaRPr kumimoji="0" lang="en-US" sz="4100" b="1" i="0"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endParaRPr>
          </a:p>
        </p:txBody>
      </p:sp>
      <p:sp>
        <p:nvSpPr>
          <p:cNvPr id="5" name="Oval 4"/>
          <p:cNvSpPr/>
          <p:nvPr/>
        </p:nvSpPr>
        <p:spPr>
          <a:xfrm>
            <a:off x="2438400" y="2667000"/>
            <a:ext cx="3962400" cy="2667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t>SEVEN Rs OF TEACHINGs</a:t>
            </a:r>
            <a:endParaRPr lang="en-US" sz="3600" dirty="0"/>
          </a:p>
        </p:txBody>
      </p:sp>
      <p:cxnSp>
        <p:nvCxnSpPr>
          <p:cNvPr id="6" name="Straight Arrow Connector 5"/>
          <p:cNvCxnSpPr/>
          <p:nvPr/>
        </p:nvCxnSpPr>
        <p:spPr>
          <a:xfrm flipH="1" flipV="1">
            <a:off x="2895600" y="2362200"/>
            <a:ext cx="762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5" idx="2"/>
          </p:cNvCxnSpPr>
          <p:nvPr/>
        </p:nvCxnSpPr>
        <p:spPr>
          <a:xfrm flipH="1" flipV="1">
            <a:off x="1524000" y="3962400"/>
            <a:ext cx="9144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5" idx="6"/>
          </p:cNvCxnSpPr>
          <p:nvPr/>
        </p:nvCxnSpPr>
        <p:spPr>
          <a:xfrm flipV="1">
            <a:off x="6400800" y="3962400"/>
            <a:ext cx="11430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5" idx="4"/>
          </p:cNvCxnSpPr>
          <p:nvPr/>
        </p:nvCxnSpPr>
        <p:spPr>
          <a:xfrm>
            <a:off x="4419600" y="5334000"/>
            <a:ext cx="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609600" y="1143000"/>
            <a:ext cx="2743200" cy="1295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READING</a:t>
            </a:r>
            <a:endParaRPr lang="en-US" sz="2800" dirty="0"/>
          </a:p>
        </p:txBody>
      </p:sp>
      <p:sp>
        <p:nvSpPr>
          <p:cNvPr id="11" name="Oval 10"/>
          <p:cNvSpPr/>
          <p:nvPr/>
        </p:nvSpPr>
        <p:spPr>
          <a:xfrm>
            <a:off x="152400" y="3200400"/>
            <a:ext cx="2057400" cy="1295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RECREATION</a:t>
            </a:r>
            <a:endParaRPr lang="en-US" sz="2400" dirty="0"/>
          </a:p>
        </p:txBody>
      </p:sp>
      <p:sp>
        <p:nvSpPr>
          <p:cNvPr id="12" name="Oval 11"/>
          <p:cNvSpPr/>
          <p:nvPr/>
        </p:nvSpPr>
        <p:spPr>
          <a:xfrm>
            <a:off x="6858000" y="3200400"/>
            <a:ext cx="1905000" cy="2209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RIGHTS</a:t>
            </a:r>
            <a:endParaRPr lang="en-US" sz="2400" dirty="0"/>
          </a:p>
        </p:txBody>
      </p:sp>
      <p:sp>
        <p:nvSpPr>
          <p:cNvPr id="13" name="Oval 12"/>
          <p:cNvSpPr/>
          <p:nvPr/>
        </p:nvSpPr>
        <p:spPr>
          <a:xfrm>
            <a:off x="4191000" y="5562600"/>
            <a:ext cx="2819400" cy="1219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RESPONSIBILITIES</a:t>
            </a:r>
            <a:endParaRPr lang="en-US" sz="2400" dirty="0"/>
          </a:p>
        </p:txBody>
      </p:sp>
      <p:sp>
        <p:nvSpPr>
          <p:cNvPr id="14" name="Oval 13"/>
          <p:cNvSpPr/>
          <p:nvPr/>
        </p:nvSpPr>
        <p:spPr>
          <a:xfrm>
            <a:off x="6096000" y="1524000"/>
            <a:ext cx="2286000" cy="1447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ARITMATIC</a:t>
            </a:r>
            <a:endParaRPr lang="en-US" sz="2400" dirty="0"/>
          </a:p>
        </p:txBody>
      </p:sp>
      <p:cxnSp>
        <p:nvCxnSpPr>
          <p:cNvPr id="15" name="Straight Arrow Connector 14"/>
          <p:cNvCxnSpPr>
            <a:stCxn id="5" idx="7"/>
            <a:endCxn id="14" idx="3"/>
          </p:cNvCxnSpPr>
          <p:nvPr/>
        </p:nvCxnSpPr>
        <p:spPr>
          <a:xfrm flipV="1">
            <a:off x="5820520" y="2759775"/>
            <a:ext cx="610257" cy="2977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endCxn id="5" idx="0"/>
          </p:cNvCxnSpPr>
          <p:nvPr/>
        </p:nvCxnSpPr>
        <p:spPr>
          <a:xfrm>
            <a:off x="4419600" y="1905000"/>
            <a:ext cx="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3657600" y="1143000"/>
            <a:ext cx="2286000"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WRITING</a:t>
            </a:r>
            <a:endParaRPr lang="en-US" sz="2400" dirty="0"/>
          </a:p>
        </p:txBody>
      </p:sp>
      <p:cxnSp>
        <p:nvCxnSpPr>
          <p:cNvPr id="23" name="Straight Arrow Connector 22"/>
          <p:cNvCxnSpPr>
            <a:stCxn id="5" idx="5"/>
          </p:cNvCxnSpPr>
          <p:nvPr/>
        </p:nvCxnSpPr>
        <p:spPr>
          <a:xfrm flipH="1">
            <a:off x="5791200" y="4943427"/>
            <a:ext cx="29320" cy="54297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5" idx="3"/>
          </p:cNvCxnSpPr>
          <p:nvPr/>
        </p:nvCxnSpPr>
        <p:spPr>
          <a:xfrm flipH="1">
            <a:off x="2286000" y="4943427"/>
            <a:ext cx="732680" cy="46677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Oval 25"/>
          <p:cNvSpPr/>
          <p:nvPr/>
        </p:nvSpPr>
        <p:spPr>
          <a:xfrm>
            <a:off x="685800" y="5181600"/>
            <a:ext cx="2362200" cy="1295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RELATION</a:t>
            </a:r>
          </a:p>
          <a:p>
            <a:pPr algn="ctr"/>
            <a:r>
              <a:rPr lang="en-US" sz="2000" dirty="0" smtClean="0"/>
              <a:t>SHIPS</a:t>
            </a:r>
            <a:endParaRPr lang="en-US" sz="20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pPr>
              <a:defRPr/>
            </a:pPr>
            <a:r>
              <a:rPr lang="en-US" dirty="0" smtClean="0"/>
              <a:t>Professional Obligations : </a:t>
            </a:r>
            <a:endParaRPr lang="en-US" dirty="0"/>
          </a:p>
        </p:txBody>
      </p:sp>
      <p:sp>
        <p:nvSpPr>
          <p:cNvPr id="20483" name="Content Placeholder 2"/>
          <p:cNvSpPr>
            <a:spLocks noGrp="1"/>
          </p:cNvSpPr>
          <p:nvPr>
            <p:ph idx="1"/>
          </p:nvPr>
        </p:nvSpPr>
        <p:spPr>
          <a:xfrm>
            <a:off x="457200" y="1143000"/>
            <a:ext cx="8229600" cy="5165725"/>
          </a:xfrm>
        </p:spPr>
        <p:txBody>
          <a:bodyPr/>
          <a:lstStyle/>
          <a:p>
            <a:pPr algn="just"/>
            <a:r>
              <a:rPr lang="en-US" sz="3200" b="1" smtClean="0">
                <a:solidFill>
                  <a:srgbClr val="FF0000"/>
                </a:solidFill>
              </a:rPr>
              <a:t>Obligation towards Students </a:t>
            </a:r>
            <a:r>
              <a:rPr lang="en-US" sz="3200" b="1" smtClean="0"/>
              <a:t>: Students and teachers are integral part of educational process. Teacher teaches whereas student learns. Unless there is dedication on the part of teacher and sincerity on the part of students the whole educational process can not be effective. It is expected that teacher of today will go beyond limit for the betterment of child. </a:t>
            </a:r>
            <a:endParaRPr lang="en-US" sz="320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defRPr/>
            </a:pPr>
            <a:endParaRPr lang="en-US" dirty="0"/>
          </a:p>
        </p:txBody>
      </p:sp>
      <p:sp>
        <p:nvSpPr>
          <p:cNvPr id="21507" name="Content Placeholder 2"/>
          <p:cNvSpPr>
            <a:spLocks noGrp="1"/>
          </p:cNvSpPr>
          <p:nvPr>
            <p:ph idx="1"/>
          </p:nvPr>
        </p:nvSpPr>
        <p:spPr>
          <a:xfrm>
            <a:off x="457200" y="914400"/>
            <a:ext cx="8229600" cy="5394325"/>
          </a:xfrm>
        </p:spPr>
        <p:txBody>
          <a:bodyPr/>
          <a:lstStyle/>
          <a:p>
            <a:r>
              <a:rPr lang="en-US" sz="3200" b="1" smtClean="0">
                <a:solidFill>
                  <a:srgbClr val="FF0000"/>
                </a:solidFill>
              </a:rPr>
              <a:t>Sincerity in Teaching :</a:t>
            </a:r>
          </a:p>
          <a:p>
            <a:pPr>
              <a:buFont typeface="Wingdings 2" pitchFamily="18" charset="2"/>
              <a:buNone/>
            </a:pPr>
            <a:r>
              <a:rPr lang="en-US" sz="3200" b="1" smtClean="0"/>
              <a:t> It is obligatory on the part of the teacher to teach effectively and to the fullest in the best possible way in required time with the help of available resources. Teacher also ensures that the students are gaining as desired. </a:t>
            </a:r>
            <a:endParaRPr lang="en-US" sz="320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pPr>
              <a:defRPr/>
            </a:pPr>
            <a:endParaRPr lang="en-US" dirty="0"/>
          </a:p>
        </p:txBody>
      </p:sp>
      <p:sp>
        <p:nvSpPr>
          <p:cNvPr id="22531" name="Content Placeholder 2"/>
          <p:cNvSpPr>
            <a:spLocks noGrp="1"/>
          </p:cNvSpPr>
          <p:nvPr>
            <p:ph idx="1"/>
          </p:nvPr>
        </p:nvSpPr>
        <p:spPr>
          <a:xfrm>
            <a:off x="0" y="0"/>
            <a:ext cx="8991600" cy="6858000"/>
          </a:xfrm>
        </p:spPr>
        <p:txBody>
          <a:bodyPr/>
          <a:lstStyle/>
          <a:p>
            <a:r>
              <a:rPr lang="en-US" sz="3200" b="1" smtClean="0">
                <a:solidFill>
                  <a:srgbClr val="FF0000"/>
                </a:solidFill>
              </a:rPr>
              <a:t>Motivating the Students :</a:t>
            </a:r>
          </a:p>
          <a:p>
            <a:pPr>
              <a:buFont typeface="Wingdings 2" pitchFamily="18" charset="2"/>
              <a:buNone/>
            </a:pPr>
            <a:r>
              <a:rPr lang="en-US" sz="3200" b="1" smtClean="0"/>
              <a:t>Teacher should motivate the student not only to study subject but also for life. Without motivation, achievement decreases drastically. Motivation succeeds in difficult times and hence, the teacher should encourage students in all the possible ways.  Providing Emotional Stability :</a:t>
            </a:r>
          </a:p>
          <a:p>
            <a:pPr>
              <a:buFont typeface="Wingdings 2" pitchFamily="18" charset="2"/>
              <a:buNone/>
            </a:pPr>
            <a:r>
              <a:rPr lang="en-US" sz="3200" b="1" smtClean="0"/>
              <a:t> Students are highly emotional by nature and very often situation comes where a normal student may also get emotionally unstable. In such situations teacher has to comfort the students in the best possible manner. </a:t>
            </a:r>
            <a:endParaRPr lang="en-US" sz="320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TRAINING IN TEACHING AND EDUCATION FOR TEACHER</a:t>
            </a:r>
            <a:endParaRPr lang="en-US" b="1" dirty="0"/>
          </a:p>
        </p:txBody>
      </p:sp>
      <p:sp>
        <p:nvSpPr>
          <p:cNvPr id="3" name="Content Placeholder 2"/>
          <p:cNvSpPr>
            <a:spLocks noGrp="1"/>
          </p:cNvSpPr>
          <p:nvPr>
            <p:ph idx="1"/>
          </p:nvPr>
        </p:nvSpPr>
        <p:spPr/>
        <p:txBody>
          <a:bodyPr>
            <a:normAutofit/>
          </a:bodyPr>
          <a:lstStyle/>
          <a:p>
            <a:r>
              <a:rPr lang="en-US" sz="3600" dirty="0" smtClean="0"/>
              <a:t>Story of a Cap seller and values of Training</a:t>
            </a:r>
          </a:p>
          <a:p>
            <a:r>
              <a:rPr lang="en-US" sz="3600" dirty="0" smtClean="0"/>
              <a:t>Empathic attitude of Ma </a:t>
            </a:r>
            <a:r>
              <a:rPr lang="en-US" sz="3600" dirty="0" err="1" smtClean="0"/>
              <a:t>Sarada</a:t>
            </a:r>
            <a:endParaRPr lang="en-US" sz="3600" dirty="0" smtClean="0"/>
          </a:p>
          <a:p>
            <a:r>
              <a:rPr lang="en-US" sz="3600" dirty="0" smtClean="0"/>
              <a:t>Motivation by S. </a:t>
            </a:r>
            <a:r>
              <a:rPr lang="en-US" sz="3600" dirty="0" err="1" smtClean="0"/>
              <a:t>Ayar</a:t>
            </a:r>
            <a:r>
              <a:rPr lang="en-US" sz="3600" dirty="0" smtClean="0"/>
              <a:t> to A.P.J. </a:t>
            </a:r>
            <a:r>
              <a:rPr lang="en-US" sz="3600" dirty="0" err="1" smtClean="0"/>
              <a:t>Kalam</a:t>
            </a:r>
            <a:endParaRPr lang="en-US" sz="3600" dirty="0" smtClean="0"/>
          </a:p>
          <a:p>
            <a:r>
              <a:rPr lang="en-US" sz="3600" dirty="0" smtClean="0"/>
              <a:t>Story of a </a:t>
            </a:r>
            <a:r>
              <a:rPr lang="en-US" sz="3600" dirty="0" err="1" smtClean="0"/>
              <a:t>Shphered</a:t>
            </a:r>
            <a:endParaRPr lang="en-US" sz="36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defRPr/>
            </a:pPr>
            <a:endParaRPr lang="en-US" dirty="0"/>
          </a:p>
        </p:txBody>
      </p:sp>
      <p:sp>
        <p:nvSpPr>
          <p:cNvPr id="23555" name="Content Placeholder 2"/>
          <p:cNvSpPr>
            <a:spLocks noGrp="1"/>
          </p:cNvSpPr>
          <p:nvPr>
            <p:ph idx="1"/>
          </p:nvPr>
        </p:nvSpPr>
        <p:spPr>
          <a:xfrm>
            <a:off x="457200" y="1066800"/>
            <a:ext cx="8229600" cy="5241925"/>
          </a:xfrm>
        </p:spPr>
        <p:txBody>
          <a:bodyPr>
            <a:normAutofit/>
          </a:bodyPr>
          <a:lstStyle/>
          <a:p>
            <a:r>
              <a:rPr lang="en-US" sz="3600" b="1" smtClean="0">
                <a:solidFill>
                  <a:srgbClr val="FF0000"/>
                </a:solidFill>
              </a:rPr>
              <a:t>Psychological Handling of Students Impulses: </a:t>
            </a:r>
          </a:p>
          <a:p>
            <a:pPr>
              <a:buFont typeface="Wingdings 2" pitchFamily="18" charset="2"/>
              <a:buNone/>
            </a:pPr>
            <a:r>
              <a:rPr lang="en-US" sz="3600" b="1" smtClean="0"/>
              <a:t>In day-today activities students may display very strange habits or actions. The teacher should make an attempt to understand the motives and feelings behind particular action and deal with it psychologically so that the action of the student gets positive direction. </a:t>
            </a:r>
            <a:endParaRPr lang="en-US" sz="360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pPr>
              <a:defRPr/>
            </a:pPr>
            <a:endParaRPr lang="en-US" dirty="0"/>
          </a:p>
        </p:txBody>
      </p:sp>
      <p:sp>
        <p:nvSpPr>
          <p:cNvPr id="24579" name="Content Placeholder 2"/>
          <p:cNvSpPr>
            <a:spLocks noGrp="1"/>
          </p:cNvSpPr>
          <p:nvPr>
            <p:ph idx="1"/>
          </p:nvPr>
        </p:nvSpPr>
        <p:spPr>
          <a:xfrm>
            <a:off x="457200" y="1219200"/>
            <a:ext cx="8229600" cy="5334000"/>
          </a:xfrm>
        </p:spPr>
        <p:txBody>
          <a:bodyPr>
            <a:normAutofit lnSpcReduction="10000"/>
          </a:bodyPr>
          <a:lstStyle/>
          <a:p>
            <a:r>
              <a:rPr lang="en-US" b="1" smtClean="0">
                <a:solidFill>
                  <a:srgbClr val="FF0000"/>
                </a:solidFill>
              </a:rPr>
              <a:t>Conscious Workers : </a:t>
            </a:r>
          </a:p>
          <a:p>
            <a:pPr>
              <a:buFont typeface="Wingdings 2" pitchFamily="18" charset="2"/>
              <a:buNone/>
            </a:pPr>
            <a:r>
              <a:rPr lang="en-US" b="1" smtClean="0"/>
              <a:t>There are various works which a teacher has to perform besides teaching. These works appear suddenly in day to day affairs which is important for the school as well as the student where as, no such work is mentioned in the duty book of profession. When the teacher does all the required work for the improvement and development of school and students he fulfills his obligation towards the students and school. </a:t>
            </a:r>
            <a:endParaRPr lang="en-US"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defRPr/>
            </a:pPr>
            <a:endParaRPr lang="en-US" dirty="0"/>
          </a:p>
        </p:txBody>
      </p:sp>
      <p:sp>
        <p:nvSpPr>
          <p:cNvPr id="25603" name="Content Placeholder 2"/>
          <p:cNvSpPr>
            <a:spLocks noGrp="1"/>
          </p:cNvSpPr>
          <p:nvPr>
            <p:ph idx="1"/>
          </p:nvPr>
        </p:nvSpPr>
        <p:spPr>
          <a:xfrm>
            <a:off x="457200" y="990600"/>
            <a:ext cx="8686800" cy="5638800"/>
          </a:xfrm>
        </p:spPr>
        <p:txBody>
          <a:bodyPr/>
          <a:lstStyle/>
          <a:p>
            <a:r>
              <a:rPr lang="en-US" sz="3600" b="1" smtClean="0">
                <a:solidFill>
                  <a:srgbClr val="FF0000"/>
                </a:solidFill>
              </a:rPr>
              <a:t>Help the Students in taking decisions : Teachers educate and inspire </a:t>
            </a:r>
            <a:r>
              <a:rPr lang="en-US" sz="3600" b="1" smtClean="0"/>
              <a:t>students for better life, development and progress. All this is very much related to what students think and decide in day today routine. The decisions which students take should have logical base and aim in view. Teacher guides the student in taking such decisions. </a:t>
            </a:r>
            <a:endParaRPr lang="en-US" sz="360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defRPr/>
            </a:pPr>
            <a:endParaRPr lang="en-US" dirty="0"/>
          </a:p>
        </p:txBody>
      </p:sp>
      <p:sp>
        <p:nvSpPr>
          <p:cNvPr id="26627" name="Content Placeholder 2"/>
          <p:cNvSpPr>
            <a:spLocks noGrp="1"/>
          </p:cNvSpPr>
          <p:nvPr>
            <p:ph idx="1"/>
          </p:nvPr>
        </p:nvSpPr>
        <p:spPr>
          <a:xfrm>
            <a:off x="0" y="1143000"/>
            <a:ext cx="8686800" cy="5715000"/>
          </a:xfrm>
        </p:spPr>
        <p:txBody>
          <a:bodyPr/>
          <a:lstStyle/>
          <a:p>
            <a:r>
              <a:rPr lang="en-US" sz="3600" b="1" smtClean="0">
                <a:solidFill>
                  <a:srgbClr val="FF0000"/>
                </a:solidFill>
              </a:rPr>
              <a:t>Development of Leadership Qualities </a:t>
            </a:r>
            <a:r>
              <a:rPr lang="en-US" sz="3600" b="1" smtClean="0"/>
              <a:t>: Every student when prepared for life has to act as a leader in different situation. Teachers provide such opportunity to the students by making them participate in stage activities, morning assembly etc. Teacher also demonstrates leadership qualities by exhibiting it himself. </a:t>
            </a:r>
            <a:endParaRPr lang="en-US" sz="360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solidFill>
                  <a:srgbClr val="FF0000"/>
                </a:solidFill>
              </a:rPr>
              <a:t>Obligation Towards Parents </a:t>
            </a:r>
            <a:r>
              <a:rPr lang="en-US" dirty="0" smtClean="0"/>
              <a:t>: </a:t>
            </a:r>
            <a:endParaRPr lang="en-US" dirty="0"/>
          </a:p>
        </p:txBody>
      </p:sp>
      <p:sp>
        <p:nvSpPr>
          <p:cNvPr id="27651" name="Content Placeholder 2"/>
          <p:cNvSpPr>
            <a:spLocks noGrp="1"/>
          </p:cNvSpPr>
          <p:nvPr>
            <p:ph idx="1"/>
          </p:nvPr>
        </p:nvSpPr>
        <p:spPr>
          <a:xfrm>
            <a:off x="457200" y="1066800"/>
            <a:ext cx="8686800" cy="5638800"/>
          </a:xfrm>
        </p:spPr>
        <p:txBody>
          <a:bodyPr>
            <a:normAutofit/>
          </a:bodyPr>
          <a:lstStyle/>
          <a:p>
            <a:r>
              <a:rPr lang="en-US" sz="3600" b="1" smtClean="0"/>
              <a:t>Providing Regular Information about Child‘s Performance :</a:t>
            </a:r>
          </a:p>
          <a:p>
            <a:r>
              <a:rPr lang="en-US" sz="3600" b="1" smtClean="0"/>
              <a:t> Parents usually do not come to know how their ward behaves and performs in the class in routine manner. Teacher should inform the parents about the general behavior and performance in relation to, attention towards studies, paying respect to senior‘s teacher‘s etc. </a:t>
            </a:r>
            <a:endParaRPr lang="en-US" sz="360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defRPr/>
            </a:pPr>
            <a:endParaRPr lang="en-US" dirty="0"/>
          </a:p>
        </p:txBody>
      </p:sp>
      <p:sp>
        <p:nvSpPr>
          <p:cNvPr id="28675" name="Content Placeholder 2"/>
          <p:cNvSpPr>
            <a:spLocks noGrp="1"/>
          </p:cNvSpPr>
          <p:nvPr>
            <p:ph idx="1"/>
          </p:nvPr>
        </p:nvSpPr>
        <p:spPr>
          <a:xfrm>
            <a:off x="457200" y="990600"/>
            <a:ext cx="8229600" cy="5318125"/>
          </a:xfrm>
        </p:spPr>
        <p:txBody>
          <a:bodyPr/>
          <a:lstStyle/>
          <a:p>
            <a:pPr>
              <a:buFont typeface="Wingdings 2" pitchFamily="18" charset="2"/>
              <a:buNone/>
            </a:pPr>
            <a:r>
              <a:rPr lang="en-US" sz="3600" b="1" smtClean="0">
                <a:solidFill>
                  <a:srgbClr val="FF0000"/>
                </a:solidFill>
              </a:rPr>
              <a:t>1.Guiding Parents in Deciding the Child‘s Future </a:t>
            </a:r>
            <a:r>
              <a:rPr lang="en-US" sz="3600" b="1" smtClean="0"/>
              <a:t>: Patents usually have knowledge of only a few fields / profession which they have acquired personally or from friends of relatives. Parents tend to decide the option for their children on the basis of their limited personal experience and knowledge. </a:t>
            </a:r>
            <a:endParaRPr lang="en-US" sz="360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defRPr/>
            </a:pPr>
            <a:endParaRPr lang="en-US" dirty="0"/>
          </a:p>
        </p:txBody>
      </p:sp>
      <p:sp>
        <p:nvSpPr>
          <p:cNvPr id="28675" name="Content Placeholder 2"/>
          <p:cNvSpPr>
            <a:spLocks noGrp="1"/>
          </p:cNvSpPr>
          <p:nvPr>
            <p:ph idx="1"/>
          </p:nvPr>
        </p:nvSpPr>
        <p:spPr>
          <a:xfrm>
            <a:off x="457200" y="990600"/>
            <a:ext cx="8229600" cy="5318125"/>
          </a:xfrm>
        </p:spPr>
        <p:txBody>
          <a:bodyPr/>
          <a:lstStyle/>
          <a:p>
            <a:pPr>
              <a:buFont typeface="Wingdings 2" pitchFamily="18" charset="2"/>
              <a:buNone/>
            </a:pPr>
            <a:r>
              <a:rPr lang="en-US" sz="3600" b="1" smtClean="0">
                <a:solidFill>
                  <a:srgbClr val="FF0000"/>
                </a:solidFill>
              </a:rPr>
              <a:t>1.Guiding Parents in Deciding the Child‘s Future </a:t>
            </a:r>
            <a:r>
              <a:rPr lang="en-US" sz="3600" b="1" smtClean="0"/>
              <a:t>: Patents usually have knowledge of only a few fields / profession which they have acquired personally or from friends of relatives. Parents tend to decide the option for their children on the basis of their limited personal experience and knowledge. </a:t>
            </a:r>
            <a:endParaRPr lang="en-US" sz="360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defRPr/>
            </a:pPr>
            <a:endParaRPr lang="en-US" dirty="0"/>
          </a:p>
        </p:txBody>
      </p:sp>
      <p:sp>
        <p:nvSpPr>
          <p:cNvPr id="29699" name="Content Placeholder 2"/>
          <p:cNvSpPr>
            <a:spLocks noGrp="1"/>
          </p:cNvSpPr>
          <p:nvPr>
            <p:ph idx="1"/>
          </p:nvPr>
        </p:nvSpPr>
        <p:spPr>
          <a:xfrm>
            <a:off x="457200" y="990600"/>
            <a:ext cx="8229600" cy="5638800"/>
          </a:xfrm>
        </p:spPr>
        <p:txBody>
          <a:bodyPr/>
          <a:lstStyle/>
          <a:p>
            <a:pPr>
              <a:buFont typeface="Wingdings 2" pitchFamily="18" charset="2"/>
              <a:buNone/>
            </a:pPr>
            <a:r>
              <a:rPr lang="en-US" sz="3200" b="1" smtClean="0">
                <a:solidFill>
                  <a:srgbClr val="FF0000"/>
                </a:solidFill>
              </a:rPr>
              <a:t>2.Informing about the Attitude and Aptitude of Child</a:t>
            </a:r>
            <a:r>
              <a:rPr lang="en-US" sz="3200" b="1" smtClean="0"/>
              <a:t> : In present time parent are not able to judge the attitude and aptitude of their child owing to busy schedule of lack of awareness. Whereas, the teacher observes the children every day, individually, as well as in group where child reveals all his aptitude and attitude, which is of great importance in understanding the personality of child </a:t>
            </a:r>
            <a:endParaRPr lang="en-US" sz="320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a:defRPr/>
            </a:pPr>
            <a:endParaRPr lang="en-US" dirty="0"/>
          </a:p>
        </p:txBody>
      </p:sp>
      <p:sp>
        <p:nvSpPr>
          <p:cNvPr id="30723" name="Content Placeholder 2"/>
          <p:cNvSpPr>
            <a:spLocks noGrp="1"/>
          </p:cNvSpPr>
          <p:nvPr>
            <p:ph idx="1"/>
          </p:nvPr>
        </p:nvSpPr>
        <p:spPr>
          <a:xfrm>
            <a:off x="0" y="1600200"/>
            <a:ext cx="8686800" cy="5029200"/>
          </a:xfrm>
        </p:spPr>
        <p:txBody>
          <a:bodyPr/>
          <a:lstStyle/>
          <a:p>
            <a:pPr>
              <a:buFont typeface="Wingdings 2" pitchFamily="18" charset="2"/>
              <a:buNone/>
            </a:pPr>
            <a:r>
              <a:rPr lang="en-US" sz="3600" b="1" smtClean="0">
                <a:solidFill>
                  <a:srgbClr val="FF0000"/>
                </a:solidFill>
              </a:rPr>
              <a:t>3.Help Parents in Providing Conducive Home Environment </a:t>
            </a:r>
            <a:r>
              <a:rPr lang="en-US" sz="3600" b="1" smtClean="0"/>
              <a:t>: At some point of time students face some of the other problem which has its origin at home or which can be solved at home only. Students find it difficult to share their problems with parents due to various reasons </a:t>
            </a:r>
            <a:endParaRPr lang="en-US" sz="360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pPr>
              <a:defRPr/>
            </a:pPr>
            <a:endParaRPr lang="en-US" dirty="0"/>
          </a:p>
        </p:txBody>
      </p:sp>
      <p:sp>
        <p:nvSpPr>
          <p:cNvPr id="31747" name="Content Placeholder 2"/>
          <p:cNvSpPr>
            <a:spLocks noGrp="1"/>
          </p:cNvSpPr>
          <p:nvPr>
            <p:ph idx="1"/>
          </p:nvPr>
        </p:nvSpPr>
        <p:spPr>
          <a:xfrm>
            <a:off x="457200" y="1295400"/>
            <a:ext cx="8229600" cy="5013325"/>
          </a:xfrm>
        </p:spPr>
        <p:txBody>
          <a:bodyPr/>
          <a:lstStyle/>
          <a:p>
            <a:pPr>
              <a:buFont typeface="Wingdings 2" pitchFamily="18" charset="2"/>
              <a:buNone/>
            </a:pPr>
            <a:r>
              <a:rPr lang="en-US" sz="3200" b="1" smtClean="0">
                <a:solidFill>
                  <a:srgbClr val="FF0000"/>
                </a:solidFill>
              </a:rPr>
              <a:t>4.Counselling of Parents : </a:t>
            </a:r>
            <a:r>
              <a:rPr lang="en-US" sz="3200" b="1" smtClean="0"/>
              <a:t>Parents generally treat their children as they were treated during their childhood or as per their own assumptions. They impose their mind set on their wards without considering the change of time and situation because of which children start turning away from parents. </a:t>
            </a:r>
            <a:endParaRPr lang="en-US" sz="32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3"/>
          <p:cNvSpPr>
            <a:spLocks noGrp="1"/>
          </p:cNvSpPr>
          <p:nvPr>
            <p:ph type="sldNum" sz="quarter" idx="12"/>
          </p:nvPr>
        </p:nvSpPr>
        <p:spPr bwMode="auto">
          <a:xfrm>
            <a:off x="8215313" y="6356350"/>
            <a:ext cx="471487" cy="365125"/>
          </a:xfrm>
          <a:prstGeom prst="rect">
            <a:avLst/>
          </a:prstGeom>
          <a:noFill/>
          <a:ln>
            <a:miter lim="800000"/>
            <a:headEnd/>
            <a:tailEnd/>
          </a:ln>
        </p:spPr>
        <p:txBody>
          <a:bodyPr/>
          <a:lstStyle/>
          <a:p>
            <a:fld id="{938B5157-7DF8-463F-92FF-F30CE40A7546}" type="slidenum">
              <a:rPr lang="en-US" altLang="en-US"/>
              <a:pPr/>
              <a:t>5</a:t>
            </a:fld>
            <a:endParaRPr lang="en-US" altLang="en-US"/>
          </a:p>
        </p:txBody>
      </p:sp>
      <p:sp>
        <p:nvSpPr>
          <p:cNvPr id="55299" name="Rectangle 3"/>
          <p:cNvSpPr>
            <a:spLocks noChangeArrowheads="1"/>
          </p:cNvSpPr>
          <p:nvPr/>
        </p:nvSpPr>
        <p:spPr bwMode="auto">
          <a:xfrm>
            <a:off x="0" y="381001"/>
            <a:ext cx="8850313" cy="6678751"/>
          </a:xfrm>
          <a:prstGeom prst="rect">
            <a:avLst/>
          </a:prstGeom>
          <a:noFill/>
          <a:ln w="9525">
            <a:noFill/>
            <a:miter lim="800000"/>
            <a:headEnd/>
            <a:tailEnd/>
          </a:ln>
        </p:spPr>
        <p:txBody>
          <a:bodyPr wrap="square">
            <a:spAutoFit/>
          </a:bodyPr>
          <a:lstStyle/>
          <a:p>
            <a:pPr algn="ctr"/>
            <a:r>
              <a:rPr lang="en-US" sz="4000" dirty="0"/>
              <a:t>Einstein once wrote :</a:t>
            </a:r>
          </a:p>
          <a:p>
            <a:pPr algn="ctr"/>
            <a:r>
              <a:rPr lang="en-US" sz="4000" dirty="0"/>
              <a:t>“Imagination is more important than knowledge”</a:t>
            </a:r>
          </a:p>
          <a:p>
            <a:pPr algn="ctr"/>
            <a:endParaRPr lang="en-US" sz="4000" dirty="0"/>
          </a:p>
          <a:p>
            <a:endParaRPr lang="en-US" sz="4000" dirty="0"/>
          </a:p>
          <a:p>
            <a:pPr algn="ctr"/>
            <a:r>
              <a:rPr lang="en-US" sz="4000" dirty="0"/>
              <a:t>The act of teaching is </a:t>
            </a:r>
          </a:p>
          <a:p>
            <a:pPr algn="ctr"/>
            <a:r>
              <a:rPr lang="en-US" sz="4000" dirty="0"/>
              <a:t>pragmatic and practical embodiment of imaginations based on appropriate knowledge</a:t>
            </a:r>
          </a:p>
          <a:p>
            <a:pPr algn="ctr"/>
            <a:endParaRPr lang="en-US" sz="4000" dirty="0">
              <a:solidFill>
                <a:srgbClr val="0000FF"/>
              </a:solidFill>
            </a:endParaRPr>
          </a:p>
          <a:p>
            <a:pPr algn="just"/>
            <a:endParaRPr lang="en-US" sz="2800" dirty="0"/>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pPr>
              <a:defRPr/>
            </a:pPr>
            <a:endParaRPr lang="en-US" dirty="0"/>
          </a:p>
        </p:txBody>
      </p:sp>
      <p:sp>
        <p:nvSpPr>
          <p:cNvPr id="32771" name="Content Placeholder 2"/>
          <p:cNvSpPr>
            <a:spLocks noGrp="1"/>
          </p:cNvSpPr>
          <p:nvPr>
            <p:ph idx="1"/>
          </p:nvPr>
        </p:nvSpPr>
        <p:spPr>
          <a:xfrm>
            <a:off x="457200" y="838200"/>
            <a:ext cx="8229600" cy="5470525"/>
          </a:xfrm>
        </p:spPr>
        <p:txBody>
          <a:bodyPr/>
          <a:lstStyle/>
          <a:p>
            <a:pPr>
              <a:buFont typeface="Wingdings 2" pitchFamily="18" charset="2"/>
              <a:buNone/>
            </a:pPr>
            <a:r>
              <a:rPr lang="en-US" sz="3200" b="1" smtClean="0">
                <a:solidFill>
                  <a:srgbClr val="FF0000"/>
                </a:solidFill>
              </a:rPr>
              <a:t>5.Parents find hobbies and interests as wastage of time.</a:t>
            </a:r>
            <a:r>
              <a:rPr lang="en-US" sz="3200" b="1" smtClean="0"/>
              <a:t> Teacher gathers such information of hobbies and interests of individual student and shares it with parents. Teacher convinces the parents on the pursual of different hobbies and interest as it is of great importance and benefit for all round development of Childs personality. </a:t>
            </a:r>
            <a:endParaRPr lang="en-US" sz="320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defRPr/>
            </a:pPr>
            <a:endParaRPr lang="en-US" dirty="0"/>
          </a:p>
        </p:txBody>
      </p:sp>
      <p:sp>
        <p:nvSpPr>
          <p:cNvPr id="33795" name="Content Placeholder 2"/>
          <p:cNvSpPr>
            <a:spLocks noGrp="1"/>
          </p:cNvSpPr>
          <p:nvPr>
            <p:ph idx="1"/>
          </p:nvPr>
        </p:nvSpPr>
        <p:spPr>
          <a:xfrm>
            <a:off x="457200" y="685800"/>
            <a:ext cx="8229600" cy="5622925"/>
          </a:xfrm>
        </p:spPr>
        <p:txBody>
          <a:bodyPr/>
          <a:lstStyle/>
          <a:p>
            <a:pPr>
              <a:buFont typeface="Wingdings 2" pitchFamily="18" charset="2"/>
              <a:buNone/>
            </a:pPr>
            <a:r>
              <a:rPr lang="en-US" sz="3200" b="1" smtClean="0">
                <a:solidFill>
                  <a:srgbClr val="FF0000"/>
                </a:solidFill>
              </a:rPr>
              <a:t>VI.Establishment of good relationship between School and Parents :</a:t>
            </a:r>
            <a:r>
              <a:rPr lang="en-US" sz="3200" b="1" smtClean="0"/>
              <a:t> It is obligatory on the part of the teacher to keep informing parents about the ways of working of school and also about the achievements of school, new activities introduced in the school etc. All this makes the parents feel closer to the school and a better relationship is built. </a:t>
            </a:r>
            <a:endParaRPr lang="en-US" sz="3200"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defRPr/>
            </a:pPr>
            <a:r>
              <a:rPr lang="en-US" dirty="0" smtClean="0"/>
              <a:t>Obligation Towards Society : </a:t>
            </a:r>
            <a:endParaRPr lang="en-US" dirty="0"/>
          </a:p>
        </p:txBody>
      </p:sp>
      <p:sp>
        <p:nvSpPr>
          <p:cNvPr id="34819" name="Content Placeholder 2"/>
          <p:cNvSpPr>
            <a:spLocks noGrp="1"/>
          </p:cNvSpPr>
          <p:nvPr>
            <p:ph idx="1"/>
          </p:nvPr>
        </p:nvSpPr>
        <p:spPr>
          <a:xfrm>
            <a:off x="457200" y="1143000"/>
            <a:ext cx="8229600" cy="5410200"/>
          </a:xfrm>
        </p:spPr>
        <p:txBody>
          <a:bodyPr/>
          <a:lstStyle/>
          <a:p>
            <a:pPr>
              <a:buFont typeface="Wingdings 2" pitchFamily="18" charset="2"/>
              <a:buNone/>
            </a:pPr>
            <a:r>
              <a:rPr lang="en-US" sz="3200" b="1" smtClean="0">
                <a:solidFill>
                  <a:srgbClr val="FF0000"/>
                </a:solidFill>
              </a:rPr>
              <a:t>1.Providing good citizens </a:t>
            </a:r>
            <a:r>
              <a:rPr lang="en-US" sz="3200" b="1" smtClean="0"/>
              <a:t>: When a child is sent to school he becomes a student who is taught various subjects and also the ways of life. During his stay in school he learns how to become a useful member of society by attending to his duties in an honest manner. The teacher has to install all the desired qualities by means of education which makes the students a good citizen. </a:t>
            </a:r>
            <a:endParaRPr lang="en-US" sz="3200" smtClean="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defRPr/>
            </a:pPr>
            <a:endParaRPr lang="en-US" dirty="0"/>
          </a:p>
        </p:txBody>
      </p:sp>
      <p:sp>
        <p:nvSpPr>
          <p:cNvPr id="35843" name="Content Placeholder 2"/>
          <p:cNvSpPr>
            <a:spLocks noGrp="1"/>
          </p:cNvSpPr>
          <p:nvPr>
            <p:ph idx="1"/>
          </p:nvPr>
        </p:nvSpPr>
        <p:spPr>
          <a:xfrm>
            <a:off x="457200" y="1066800"/>
            <a:ext cx="8229600" cy="5241925"/>
          </a:xfrm>
        </p:spPr>
        <p:txBody>
          <a:bodyPr>
            <a:normAutofit/>
          </a:bodyPr>
          <a:lstStyle/>
          <a:p>
            <a:pPr>
              <a:buFont typeface="Wingdings 2" pitchFamily="18" charset="2"/>
              <a:buNone/>
            </a:pPr>
            <a:r>
              <a:rPr lang="en-US" sz="3200" b="1" smtClean="0">
                <a:solidFill>
                  <a:srgbClr val="FF0000"/>
                </a:solidFill>
              </a:rPr>
              <a:t>2.Making a student responsible towards rights and duties </a:t>
            </a:r>
            <a:r>
              <a:rPr lang="en-US" sz="3200" b="1" smtClean="0"/>
              <a:t>: While living in a society one has to interact regularly with the members of the community. All the interactions should be based on ethical norms which are guided by the legal rights and duties. All such rights and duties ensure that no one interferes in the personal sphere or liberty of other individual and performs ones duty in a possible manner.</a:t>
            </a:r>
            <a:r>
              <a:rPr lang="en-US" sz="3200" smtClean="0"/>
              <a:t>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pPr>
              <a:defRPr/>
            </a:pPr>
            <a:endParaRPr lang="en-US" dirty="0"/>
          </a:p>
        </p:txBody>
      </p:sp>
      <p:sp>
        <p:nvSpPr>
          <p:cNvPr id="36867" name="Content Placeholder 2"/>
          <p:cNvSpPr>
            <a:spLocks noGrp="1"/>
          </p:cNvSpPr>
          <p:nvPr>
            <p:ph idx="1"/>
          </p:nvPr>
        </p:nvSpPr>
        <p:spPr>
          <a:xfrm>
            <a:off x="457200" y="838200"/>
            <a:ext cx="8229600" cy="5470525"/>
          </a:xfrm>
        </p:spPr>
        <p:txBody>
          <a:bodyPr/>
          <a:lstStyle/>
          <a:p>
            <a:pPr>
              <a:buFont typeface="Wingdings 2" pitchFamily="18" charset="2"/>
              <a:buNone/>
            </a:pPr>
            <a:r>
              <a:rPr lang="en-US" sz="3200" b="1" smtClean="0">
                <a:solidFill>
                  <a:srgbClr val="FF0000"/>
                </a:solidFill>
              </a:rPr>
              <a:t>3.To follow social norms </a:t>
            </a:r>
            <a:r>
              <a:rPr lang="en-US" sz="3200" b="1" smtClean="0"/>
              <a:t>: Every society is governed by social norms which have been developing since the society originated. These social norms are established for the smooth and effective functioning of the society. Young children initially do not agree to established norms of society and want to change the setting or establish new norms. </a:t>
            </a:r>
            <a:endParaRPr lang="en-US" sz="3200" smtClean="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defRPr/>
            </a:pPr>
            <a:endParaRPr lang="en-US" dirty="0"/>
          </a:p>
        </p:txBody>
      </p:sp>
      <p:sp>
        <p:nvSpPr>
          <p:cNvPr id="37891" name="Content Placeholder 2"/>
          <p:cNvSpPr>
            <a:spLocks noGrp="1"/>
          </p:cNvSpPr>
          <p:nvPr>
            <p:ph idx="1"/>
          </p:nvPr>
        </p:nvSpPr>
        <p:spPr>
          <a:xfrm>
            <a:off x="457200" y="1143000"/>
            <a:ext cx="8229600" cy="5165725"/>
          </a:xfrm>
        </p:spPr>
        <p:txBody>
          <a:bodyPr>
            <a:normAutofit/>
          </a:bodyPr>
          <a:lstStyle/>
          <a:p>
            <a:pPr algn="just">
              <a:buFont typeface="Wingdings 2" pitchFamily="18" charset="2"/>
              <a:buNone/>
            </a:pPr>
            <a:r>
              <a:rPr lang="en-US" sz="3200" b="1" smtClean="0">
                <a:solidFill>
                  <a:srgbClr val="FF0000"/>
                </a:solidFill>
              </a:rPr>
              <a:t>4.Setting up of Ethical Standards </a:t>
            </a:r>
            <a:r>
              <a:rPr lang="en-US" sz="3200" b="1" smtClean="0"/>
              <a:t>: Ethical standard are the standard which guides an individual and the society towards betterment. Children of today are the citizens of tomorrow unless they are ethically erect; we cannot assume the society of tomorrow to be upright. Teacher can install ethical qualities in the students by means of moral lecture, personal demonstration and other related activities. </a:t>
            </a:r>
            <a:endParaRPr lang="en-US" sz="3200" smtClean="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8915" name="Content Placeholder 2"/>
          <p:cNvSpPr>
            <a:spLocks noGrp="1"/>
          </p:cNvSpPr>
          <p:nvPr>
            <p:ph idx="1"/>
          </p:nvPr>
        </p:nvSpPr>
        <p:spPr/>
        <p:txBody>
          <a:bodyPr>
            <a:normAutofit/>
          </a:bodyPr>
          <a:lstStyle/>
          <a:p>
            <a:pPr algn="just">
              <a:buFont typeface="Wingdings 2" pitchFamily="18" charset="2"/>
              <a:buNone/>
            </a:pPr>
            <a:r>
              <a:rPr lang="en-US" sz="3200" b="1" smtClean="0">
                <a:solidFill>
                  <a:srgbClr val="FF0000"/>
                </a:solidFill>
              </a:rPr>
              <a:t>5.Development of Religious tolerance </a:t>
            </a:r>
            <a:r>
              <a:rPr lang="en-US" sz="3200" b="1" smtClean="0"/>
              <a:t>: India is multi religious country with more than seven religions binding and dividing the people. Unless the students understand and familiarize themselves with the basics of all the religions they will not understand it. This delicate task of unifying the community has to be done by the teacher because people of all the religion trust teachers. </a:t>
            </a:r>
            <a:endParaRPr lang="en-US" sz="3200" smtClean="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pPr>
              <a:defRPr/>
            </a:pPr>
            <a:endParaRPr lang="en-US" dirty="0"/>
          </a:p>
        </p:txBody>
      </p:sp>
      <p:sp>
        <p:nvSpPr>
          <p:cNvPr id="39939" name="Content Placeholder 2"/>
          <p:cNvSpPr>
            <a:spLocks noGrp="1"/>
          </p:cNvSpPr>
          <p:nvPr>
            <p:ph idx="1"/>
          </p:nvPr>
        </p:nvSpPr>
        <p:spPr>
          <a:xfrm>
            <a:off x="457200" y="914400"/>
            <a:ext cx="8229600" cy="5394325"/>
          </a:xfrm>
        </p:spPr>
        <p:txBody>
          <a:bodyPr>
            <a:normAutofit lnSpcReduction="10000"/>
          </a:bodyPr>
          <a:lstStyle/>
          <a:p>
            <a:pPr algn="just">
              <a:buFont typeface="Wingdings 2" pitchFamily="18" charset="2"/>
              <a:buNone/>
            </a:pPr>
            <a:r>
              <a:rPr lang="en-US" b="1" smtClean="0">
                <a:solidFill>
                  <a:srgbClr val="FF0000"/>
                </a:solidFill>
              </a:rPr>
              <a:t>vi. Integration of National Feeling </a:t>
            </a:r>
            <a:r>
              <a:rPr lang="en-US" b="1" smtClean="0"/>
              <a:t>: A nation cannot progress unless its people are integrated. In a country like India where language and culture dominate the society along with other differences. All these differences needs to be carefully understood and tolerated or else the nation would disintegrate. School is a society in miniature where teacher can develop the feeling of National Integration by giving importance to all the region, languages and religion by celebrating various national festivals </a:t>
            </a:r>
            <a:endParaRPr lang="en-US" smtClean="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pPr>
              <a:defRPr/>
            </a:pPr>
            <a:endParaRPr lang="en-US" dirty="0"/>
          </a:p>
        </p:txBody>
      </p:sp>
      <p:sp>
        <p:nvSpPr>
          <p:cNvPr id="40963" name="Content Placeholder 2"/>
          <p:cNvSpPr>
            <a:spLocks noGrp="1"/>
          </p:cNvSpPr>
          <p:nvPr>
            <p:ph idx="1"/>
          </p:nvPr>
        </p:nvSpPr>
        <p:spPr>
          <a:xfrm>
            <a:off x="457200" y="1219200"/>
            <a:ext cx="8458200" cy="5638800"/>
          </a:xfrm>
        </p:spPr>
        <p:txBody>
          <a:bodyPr/>
          <a:lstStyle/>
          <a:p>
            <a:pPr>
              <a:buFont typeface="Wingdings 2" pitchFamily="18" charset="2"/>
              <a:buNone/>
            </a:pPr>
            <a:r>
              <a:rPr lang="en-US" b="1" smtClean="0">
                <a:solidFill>
                  <a:srgbClr val="FF0000"/>
                </a:solidFill>
              </a:rPr>
              <a:t>7.Balancing the community relationship </a:t>
            </a:r>
            <a:r>
              <a:rPr lang="en-US" b="1" smtClean="0"/>
              <a:t>: No individual or a group of people can live in isolation. Despite being in majority or at a socially, economically advantaged position. When a teacher makes the students realize the importance and contribution of every independent individual or a community and its relationship with others a balance is created between all the members of the society and students understand its importance and try to balance the existing relationship. </a:t>
            </a:r>
            <a:endParaRPr lang="en-US" smtClean="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defRPr/>
            </a:pPr>
            <a:endParaRPr lang="en-US" dirty="0"/>
          </a:p>
        </p:txBody>
      </p:sp>
      <p:sp>
        <p:nvSpPr>
          <p:cNvPr id="41987" name="Content Placeholder 2"/>
          <p:cNvSpPr>
            <a:spLocks noGrp="1"/>
          </p:cNvSpPr>
          <p:nvPr>
            <p:ph idx="1"/>
          </p:nvPr>
        </p:nvSpPr>
        <p:spPr>
          <a:xfrm>
            <a:off x="0" y="762000"/>
            <a:ext cx="8915400" cy="5943600"/>
          </a:xfrm>
        </p:spPr>
        <p:txBody>
          <a:bodyPr/>
          <a:lstStyle/>
          <a:p>
            <a:pPr>
              <a:buFont typeface="Wingdings 2" pitchFamily="18" charset="2"/>
              <a:buNone/>
            </a:pPr>
            <a:r>
              <a:rPr lang="en-US" sz="3200" b="1" smtClean="0">
                <a:solidFill>
                  <a:srgbClr val="FF0000"/>
                </a:solidFill>
              </a:rPr>
              <a:t>VIII. Living in Harmony with nature </a:t>
            </a:r>
            <a:r>
              <a:rPr lang="en-US" sz="3200" b="1" smtClean="0"/>
              <a:t>: Every individual belongs to a community and every community depends on natural environment as a biological being. Hence, protecting the nature and safe guarding it is the duty of every individual. Students are taught about the advantages and the role of nature in leading a healthy life by the teachers by means of education (Environmental education) and activities like growing trees, reducing pollution, spreading awareness etc. </a:t>
            </a:r>
            <a:endParaRPr lang="en-US" sz="32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457200"/>
          </a:xfrm>
        </p:spPr>
        <p:txBody>
          <a:bodyPr>
            <a:noAutofit/>
          </a:bodyPr>
          <a:lstStyle/>
          <a:p>
            <a:pPr>
              <a:defRPr/>
            </a:pPr>
            <a:r>
              <a:rPr lang="en-US" sz="3200" dirty="0" smtClean="0"/>
              <a:t>T. E. Creates self imposed professional ideals and principles necessary for the attainment of self satisfaction and professional excellence. </a:t>
            </a:r>
            <a:endParaRPr lang="en-US" sz="3200" dirty="0"/>
          </a:p>
        </p:txBody>
      </p:sp>
      <p:sp>
        <p:nvSpPr>
          <p:cNvPr id="19459" name="Content Placeholder 2"/>
          <p:cNvSpPr>
            <a:spLocks noGrp="1"/>
          </p:cNvSpPr>
          <p:nvPr>
            <p:ph idx="1"/>
          </p:nvPr>
        </p:nvSpPr>
        <p:spPr>
          <a:xfrm>
            <a:off x="457200" y="2362200"/>
            <a:ext cx="8458200" cy="4495800"/>
          </a:xfrm>
        </p:spPr>
        <p:txBody>
          <a:bodyPr>
            <a:normAutofit fontScale="92500"/>
          </a:bodyPr>
          <a:lstStyle/>
          <a:p>
            <a:r>
              <a:rPr lang="en-US" b="1" smtClean="0"/>
              <a:t>For self correction : </a:t>
            </a:r>
          </a:p>
          <a:p>
            <a:r>
              <a:rPr lang="en-US" b="1" smtClean="0"/>
              <a:t>For self satisfaction : </a:t>
            </a:r>
          </a:p>
          <a:p>
            <a:r>
              <a:rPr lang="en-US" b="1" smtClean="0"/>
              <a:t>To guide the conduct and behaviour : </a:t>
            </a:r>
          </a:p>
          <a:p>
            <a:r>
              <a:rPr lang="en-US" b="1" smtClean="0"/>
              <a:t>To shape the personality : </a:t>
            </a:r>
          </a:p>
          <a:p>
            <a:r>
              <a:rPr lang="en-US" b="1" smtClean="0"/>
              <a:t>To set up Ideals for Students : </a:t>
            </a:r>
          </a:p>
          <a:p>
            <a:r>
              <a:rPr lang="en-US" b="1" smtClean="0"/>
              <a:t>Improvement of Human Relation : </a:t>
            </a:r>
          </a:p>
          <a:p>
            <a:r>
              <a:rPr lang="en-US" b="1" smtClean="0"/>
              <a:t>To improve the Professional Environment </a:t>
            </a:r>
          </a:p>
          <a:p>
            <a:r>
              <a:rPr lang="en-US" b="1" smtClean="0"/>
              <a:t>To follow norms and principles of the profession </a:t>
            </a:r>
            <a:endParaRPr lang="en-US" smtClean="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dirty="0" smtClean="0"/>
              <a:t>Obligation towards the Profession : </a:t>
            </a:r>
            <a:endParaRPr lang="en-US" dirty="0"/>
          </a:p>
        </p:txBody>
      </p:sp>
      <p:sp>
        <p:nvSpPr>
          <p:cNvPr id="43011" name="Content Placeholder 2"/>
          <p:cNvSpPr>
            <a:spLocks noGrp="1"/>
          </p:cNvSpPr>
          <p:nvPr>
            <p:ph idx="1"/>
          </p:nvPr>
        </p:nvSpPr>
        <p:spPr>
          <a:xfrm>
            <a:off x="457200" y="1600200"/>
            <a:ext cx="8229600" cy="5029200"/>
          </a:xfrm>
        </p:spPr>
        <p:txBody>
          <a:bodyPr>
            <a:normAutofit lnSpcReduction="10000"/>
          </a:bodyPr>
          <a:lstStyle/>
          <a:p>
            <a:pPr>
              <a:buFont typeface="Wingdings 2" pitchFamily="18" charset="2"/>
              <a:buNone/>
            </a:pPr>
            <a:r>
              <a:rPr lang="en-US" b="1" smtClean="0">
                <a:solidFill>
                  <a:srgbClr val="FF0000"/>
                </a:solidFill>
              </a:rPr>
              <a:t>1.Safe-guarding and Enhancing the Professional Mechanism </a:t>
            </a:r>
            <a:r>
              <a:rPr lang="en-US" b="1" smtClean="0"/>
              <a:t>: </a:t>
            </a:r>
          </a:p>
          <a:p>
            <a:pPr>
              <a:buFont typeface="Wingdings 2" pitchFamily="18" charset="2"/>
              <a:buNone/>
            </a:pPr>
            <a:r>
              <a:rPr lang="en-US" b="1" smtClean="0"/>
              <a:t>Teacher being the professional of the noblest profession has to display a very noble behaviour in and outside the school. His manners and appearance should always reflect simplicity and wisdom. While interacting with students and individuals he should display his concern for improvement of education and overall progress of humanity </a:t>
            </a:r>
            <a:endParaRPr lang="en-US" smtClean="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defRPr/>
            </a:pPr>
            <a:endParaRPr lang="en-US" dirty="0"/>
          </a:p>
        </p:txBody>
      </p:sp>
      <p:sp>
        <p:nvSpPr>
          <p:cNvPr id="44035" name="Content Placeholder 2"/>
          <p:cNvSpPr>
            <a:spLocks noGrp="1"/>
          </p:cNvSpPr>
          <p:nvPr>
            <p:ph idx="1"/>
          </p:nvPr>
        </p:nvSpPr>
        <p:spPr>
          <a:xfrm>
            <a:off x="228600" y="990600"/>
            <a:ext cx="8458200" cy="6019800"/>
          </a:xfrm>
        </p:spPr>
        <p:txBody>
          <a:bodyPr/>
          <a:lstStyle/>
          <a:p>
            <a:pPr>
              <a:buFont typeface="Wingdings 2" pitchFamily="18" charset="2"/>
              <a:buNone/>
            </a:pPr>
            <a:r>
              <a:rPr lang="en-US" sz="3200" b="1" smtClean="0">
                <a:solidFill>
                  <a:srgbClr val="FF0000"/>
                </a:solidFill>
              </a:rPr>
              <a:t>2.Respecting the Profession </a:t>
            </a:r>
            <a:r>
              <a:rPr lang="en-US" sz="3200" b="1" smtClean="0"/>
              <a:t>: It is obligatory on the part of a teacher to respect the profession even if he is in it by chance and not by choice. By showing his respect for the profession he makes others respect the teaching profession which ultimately makes all the teachers respectable. The teacher should always share the positive and bright side of the profession because discussing negatives will only result in rejection and at the same </a:t>
            </a:r>
            <a:endParaRPr lang="en-US" sz="3200" smtClean="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pPr>
              <a:defRPr/>
            </a:pPr>
            <a:endParaRPr lang="en-US" dirty="0"/>
          </a:p>
        </p:txBody>
      </p:sp>
      <p:sp>
        <p:nvSpPr>
          <p:cNvPr id="45059" name="Content Placeholder 2"/>
          <p:cNvSpPr>
            <a:spLocks noGrp="1"/>
          </p:cNvSpPr>
          <p:nvPr>
            <p:ph idx="1"/>
          </p:nvPr>
        </p:nvSpPr>
        <p:spPr>
          <a:xfrm>
            <a:off x="457200" y="1295400"/>
            <a:ext cx="8229600" cy="5013325"/>
          </a:xfrm>
        </p:spPr>
        <p:txBody>
          <a:bodyPr/>
          <a:lstStyle/>
          <a:p>
            <a:pPr>
              <a:buFont typeface="Wingdings 2" pitchFamily="18" charset="2"/>
              <a:buNone/>
            </a:pPr>
            <a:r>
              <a:rPr lang="en-US" sz="3200" b="1" smtClean="0">
                <a:solidFill>
                  <a:srgbClr val="FF0000"/>
                </a:solidFill>
              </a:rPr>
              <a:t>3.To be open to professional growth </a:t>
            </a:r>
            <a:r>
              <a:rPr lang="en-US" sz="3200" b="1" smtClean="0"/>
              <a:t>: The teacher should always make an effort towards the professional growth by attending in service training, seminars, workshops etc. organized by concerned educational board for educational enhancement. Teacher can strengthen his growth by reading new books, magazines, journals etc. </a:t>
            </a:r>
            <a:endParaRPr lang="en-US" sz="3200" smtClean="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68300"/>
          </a:xfrm>
        </p:spPr>
        <p:txBody>
          <a:bodyPr>
            <a:normAutofit fontScale="90000"/>
          </a:bodyPr>
          <a:lstStyle/>
          <a:p>
            <a:pPr>
              <a:defRPr/>
            </a:pPr>
            <a:endParaRPr lang="en-US" sz="3200" dirty="0"/>
          </a:p>
        </p:txBody>
      </p:sp>
      <p:sp>
        <p:nvSpPr>
          <p:cNvPr id="46083" name="Content Placeholder 2"/>
          <p:cNvSpPr>
            <a:spLocks noGrp="1"/>
          </p:cNvSpPr>
          <p:nvPr>
            <p:ph idx="1"/>
          </p:nvPr>
        </p:nvSpPr>
        <p:spPr>
          <a:xfrm>
            <a:off x="457200" y="838200"/>
            <a:ext cx="8229600" cy="6019800"/>
          </a:xfrm>
        </p:spPr>
        <p:txBody>
          <a:bodyPr/>
          <a:lstStyle/>
          <a:p>
            <a:pPr>
              <a:buFont typeface="Wingdings 2" pitchFamily="18" charset="2"/>
              <a:buNone/>
            </a:pPr>
            <a:r>
              <a:rPr lang="en-US" sz="3200" b="1" dirty="0" smtClean="0">
                <a:solidFill>
                  <a:srgbClr val="FF0000"/>
                </a:solidFill>
              </a:rPr>
              <a:t>4.Contributing towards the growth of Profession :</a:t>
            </a:r>
            <a:r>
              <a:rPr lang="en-US" sz="3200" b="1" dirty="0" smtClean="0"/>
              <a:t> With growing experience and knowledge the teacher realizes certain facts concerning the students, education and educational process. He should contribute his thoughts in the form of article and research paper in various journals which will benefit all the teachers, educators and policy maker‘s through out the country. There by resulting in growth of the profession. </a:t>
            </a:r>
            <a:endParaRPr lang="en-US" sz="3200" dirty="0" smtClean="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Autofit/>
          </a:bodyPr>
          <a:lstStyle/>
          <a:p>
            <a:r>
              <a:rPr lang="en-US" sz="4000" dirty="0" smtClean="0"/>
              <a:t>T.E started in Normal Schools Now Central Recognizing Unit NCTE guiding and supervising this Education.</a:t>
            </a:r>
          </a:p>
          <a:p>
            <a:r>
              <a:rPr lang="en-US" sz="4000" dirty="0" smtClean="0"/>
              <a:t>Ray of hope is that T.E. will make Quality Teacher, Quality Education and thus prosperity of Nation</a:t>
            </a:r>
            <a:endParaRPr lang="en-US" sz="4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1026" name="Picture 2"/>
          <p:cNvPicPr>
            <a:picLocks noGrp="1" noChangeAspect="1" noChangeArrowheads="1"/>
          </p:cNvPicPr>
          <p:nvPr>
            <p:ph idx="1"/>
          </p:nvPr>
        </p:nvPicPr>
        <p:blipFill>
          <a:blip r:embed="rId2"/>
          <a:srcRect/>
          <a:stretch>
            <a:fillRect/>
          </a:stretch>
        </p:blipFill>
        <p:spPr bwMode="auto">
          <a:xfrm>
            <a:off x="381000" y="1447800"/>
            <a:ext cx="8534400" cy="5410200"/>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pic>
        <p:nvPicPr>
          <p:cNvPr id="1026" name="Picture 2" descr="C:\Users\A\Desktop\yoga folder\IMG-20170404-WA0018.jpg"/>
          <p:cNvPicPr>
            <a:picLocks noGrp="1" noChangeAspect="1" noChangeArrowheads="1"/>
          </p:cNvPicPr>
          <p:nvPr>
            <p:ph idx="1"/>
          </p:nvPr>
        </p:nvPicPr>
        <p:blipFill>
          <a:blip r:embed="rId2" cstate="print"/>
          <a:srcRect/>
          <a:stretch>
            <a:fillRect/>
          </a:stretch>
        </p:blipFill>
        <p:spPr bwMode="auto">
          <a:xfrm>
            <a:off x="1219200" y="0"/>
            <a:ext cx="7391401" cy="6705600"/>
          </a:xfrm>
          <a:prstGeom prst="rect">
            <a:avLst/>
          </a:prstGeom>
          <a:noFill/>
        </p:spPr>
      </p:pic>
      <p:sp>
        <p:nvSpPr>
          <p:cNvPr id="4" name="Title 1"/>
          <p:cNvSpPr txBox="1">
            <a:spLocks/>
          </p:cNvSpPr>
          <p:nvPr/>
        </p:nvSpPr>
        <p:spPr>
          <a:xfrm>
            <a:off x="609600" y="427038"/>
            <a:ext cx="8229600" cy="258762"/>
          </a:xfrm>
          <a:prstGeom prst="rect">
            <a:avLst/>
          </a:prstGeom>
        </p:spPr>
        <p:txBody>
          <a:bodyPr vert="horz" anchor="ctr">
            <a:normAutofit fontScale="30000" lnSpcReduction="20000"/>
            <a:scene3d>
              <a:camera prst="orthographicFront"/>
              <a:lightRig rig="soft" dir="t">
                <a:rot lat="0" lon="0" rev="1680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100" b="1" i="0" u="none" strike="noStrike" kern="1200" cap="none"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uLnTx/>
              <a:uFillTx/>
              <a:latin typeface="+mj-lt"/>
              <a:ea typeface="+mj-ea"/>
              <a:cs typeface="+mj-cs"/>
            </a:endParaRPr>
          </a:p>
        </p:txBody>
      </p:sp>
      <p:pic>
        <p:nvPicPr>
          <p:cNvPr id="5" name="Picture 2" descr="C:\Users\A\Desktop\yoga folder\IMG-20170404-WA0018.jpg"/>
          <p:cNvPicPr>
            <a:picLocks noChangeAspect="1" noChangeArrowheads="1"/>
          </p:cNvPicPr>
          <p:nvPr/>
        </p:nvPicPr>
        <p:blipFill>
          <a:blip r:embed="rId2" cstate="print"/>
          <a:srcRect/>
          <a:stretch>
            <a:fillRect/>
          </a:stretch>
        </p:blipFill>
        <p:spPr bwMode="auto">
          <a:xfrm>
            <a:off x="228600" y="-304800"/>
            <a:ext cx="8534401" cy="71628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
        <p:nvSpPr>
          <p:cNvPr id="3" name="Content Placeholder 2"/>
          <p:cNvSpPr>
            <a:spLocks noGrp="1"/>
          </p:cNvSpPr>
          <p:nvPr>
            <p:ph idx="1"/>
          </p:nvPr>
        </p:nvSpPr>
        <p:spPr>
          <a:xfrm>
            <a:off x="457200" y="762000"/>
            <a:ext cx="8229600" cy="5364163"/>
          </a:xfrm>
        </p:spPr>
        <p:txBody>
          <a:bodyPr>
            <a:normAutofit/>
          </a:bodyPr>
          <a:lstStyle/>
          <a:p>
            <a:pPr algn="just">
              <a:buNone/>
            </a:pPr>
            <a:r>
              <a:rPr lang="en-US" sz="4000" dirty="0" smtClean="0"/>
              <a:t>Teacher Education refers to the Policies and Procedures designed to-</a:t>
            </a:r>
          </a:p>
          <a:p>
            <a:pPr algn="just"/>
            <a:r>
              <a:rPr lang="en-US" sz="4000" dirty="0" smtClean="0"/>
              <a:t> equip prospective teachers with </a:t>
            </a:r>
            <a:r>
              <a:rPr lang="en-US" sz="4000" b="1" dirty="0" smtClean="0"/>
              <a:t>knowledge, Attitude, </a:t>
            </a:r>
            <a:r>
              <a:rPr lang="en-US" sz="4000" b="1" dirty="0" err="1" smtClean="0"/>
              <a:t>Behaviour</a:t>
            </a:r>
            <a:r>
              <a:rPr lang="en-US" sz="4000" b="1" dirty="0" smtClean="0"/>
              <a:t> and skills</a:t>
            </a:r>
          </a:p>
          <a:p>
            <a:pPr algn="just"/>
            <a:r>
              <a:rPr lang="en-US" sz="4000" dirty="0" smtClean="0"/>
              <a:t>To perform their task effectively in the </a:t>
            </a:r>
            <a:r>
              <a:rPr lang="en-US" sz="4000" b="1" dirty="0" smtClean="0"/>
              <a:t>class</a:t>
            </a:r>
            <a:r>
              <a:rPr lang="en-US" sz="4000" dirty="0" smtClean="0"/>
              <a:t> rooms  </a:t>
            </a:r>
            <a:r>
              <a:rPr lang="en-US" sz="4000" b="1" dirty="0" smtClean="0"/>
              <a:t>Schools</a:t>
            </a:r>
            <a:r>
              <a:rPr lang="en-US" sz="4000" dirty="0" smtClean="0"/>
              <a:t> and Wider </a:t>
            </a:r>
            <a:r>
              <a:rPr lang="en-US" sz="4000" b="1" dirty="0" smtClean="0"/>
              <a:t>community</a:t>
            </a:r>
          </a:p>
          <a:p>
            <a:pPr algn="just"/>
            <a:endParaRPr lang="en-US" sz="4000"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0.1|0.5|0.5|0.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378</TotalTime>
  <Words>3133</Words>
  <Application>Microsoft Office PowerPoint</Application>
  <PresentationFormat>On-screen Show (4:3)</PresentationFormat>
  <Paragraphs>232</Paragraphs>
  <Slides>64</Slides>
  <Notes>6</Notes>
  <HiddenSlides>0</HiddenSlides>
  <MMClips>0</MMClips>
  <ScaleCrop>false</ScaleCrop>
  <HeadingPairs>
    <vt:vector size="4" baseType="variant">
      <vt:variant>
        <vt:lpstr>Theme</vt:lpstr>
      </vt:variant>
      <vt:variant>
        <vt:i4>1</vt:i4>
      </vt:variant>
      <vt:variant>
        <vt:lpstr>Slide Titles</vt:lpstr>
      </vt:variant>
      <vt:variant>
        <vt:i4>64</vt:i4>
      </vt:variant>
    </vt:vector>
  </HeadingPairs>
  <TitlesOfParts>
    <vt:vector size="65" baseType="lpstr">
      <vt:lpstr>Office Theme</vt:lpstr>
      <vt:lpstr>INNOVATION IN THE CONCEPT OF TEACHER TRAINING &amp; EUCATION</vt:lpstr>
      <vt:lpstr>TEACHER</vt:lpstr>
      <vt:lpstr>Slide 3</vt:lpstr>
      <vt:lpstr>TRAINING IN TEACHING AND EDUCATION FOR TEACHER</vt:lpstr>
      <vt:lpstr>Slide 5</vt:lpstr>
      <vt:lpstr>T. E. Creates self imposed professional ideals and principles necessary for the attainment of self satisfaction and professional excellence. </vt:lpstr>
      <vt:lpstr>Slide 7</vt:lpstr>
      <vt:lpstr>Slide 8</vt:lpstr>
      <vt:lpstr>Slide 9</vt:lpstr>
      <vt:lpstr>Slide 10</vt:lpstr>
      <vt:lpstr>Slide 11</vt:lpstr>
      <vt:lpstr>Slide 12</vt:lpstr>
      <vt:lpstr>Slide 13</vt:lpstr>
      <vt:lpstr>Slide 14</vt:lpstr>
      <vt:lpstr>Teacher Education</vt:lpstr>
      <vt:lpstr>Teacher Education enables to- </vt:lpstr>
      <vt:lpstr>Teacher Education enables to- </vt:lpstr>
      <vt:lpstr>Slide 18</vt:lpstr>
      <vt:lpstr>Changing Scenario in 21st Century</vt:lpstr>
      <vt:lpstr>Teacher Education in Changing Scenerio</vt:lpstr>
      <vt:lpstr>Slide 21</vt:lpstr>
      <vt:lpstr>T.E. ENABLES A SMART TEACHER</vt:lpstr>
      <vt:lpstr>Newly visualized Teacher Education Programme- </vt:lpstr>
      <vt:lpstr>Newly visualized Teacher Education Program- </vt:lpstr>
      <vt:lpstr>Newly visualized Teacher Education Program is designed to-- </vt:lpstr>
      <vt:lpstr>Newly visualized Teacher Education Program- </vt:lpstr>
      <vt:lpstr>Slide 27</vt:lpstr>
      <vt:lpstr>Understanding Teaching</vt:lpstr>
      <vt:lpstr>DEFINITOIN</vt:lpstr>
      <vt:lpstr>Establishing New Learning Environments </vt:lpstr>
      <vt:lpstr>Slide 31</vt:lpstr>
      <vt:lpstr>DIAGRAMMATIC PRESENTATION</vt:lpstr>
      <vt:lpstr>Slide 33</vt:lpstr>
      <vt:lpstr>Slide 34</vt:lpstr>
      <vt:lpstr>Slide 35</vt:lpstr>
      <vt:lpstr>Slide 36</vt:lpstr>
      <vt:lpstr>Professional Obligations : </vt:lpstr>
      <vt:lpstr>Slide 38</vt:lpstr>
      <vt:lpstr>Slide 39</vt:lpstr>
      <vt:lpstr>Slide 40</vt:lpstr>
      <vt:lpstr>Slide 41</vt:lpstr>
      <vt:lpstr>Slide 42</vt:lpstr>
      <vt:lpstr>Slide 43</vt:lpstr>
      <vt:lpstr>Obligation Towards Parents : </vt:lpstr>
      <vt:lpstr>Slide 45</vt:lpstr>
      <vt:lpstr>Slide 46</vt:lpstr>
      <vt:lpstr>Slide 47</vt:lpstr>
      <vt:lpstr>Slide 48</vt:lpstr>
      <vt:lpstr>Slide 49</vt:lpstr>
      <vt:lpstr>Slide 50</vt:lpstr>
      <vt:lpstr>Slide 51</vt:lpstr>
      <vt:lpstr>Obligation Towards Society : </vt:lpstr>
      <vt:lpstr>Slide 53</vt:lpstr>
      <vt:lpstr>Slide 54</vt:lpstr>
      <vt:lpstr>Slide 55</vt:lpstr>
      <vt:lpstr>Slide 56</vt:lpstr>
      <vt:lpstr>Slide 57</vt:lpstr>
      <vt:lpstr>Slide 58</vt:lpstr>
      <vt:lpstr>Slide 59</vt:lpstr>
      <vt:lpstr>Obligation towards the Profession : </vt:lpstr>
      <vt:lpstr>Slide 61</vt:lpstr>
      <vt:lpstr>Slide 62</vt:lpstr>
      <vt:lpstr>Slide 63</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Teaching</dc:title>
  <dc:creator>A</dc:creator>
  <cp:lastModifiedBy>Admission</cp:lastModifiedBy>
  <cp:revision>99</cp:revision>
  <dcterms:created xsi:type="dcterms:W3CDTF">2016-02-01T04:43:01Z</dcterms:created>
  <dcterms:modified xsi:type="dcterms:W3CDTF">2018-03-18T08:40:38Z</dcterms:modified>
</cp:coreProperties>
</file>